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Lst>
  <p:sldSz cx="12192000" cy="6858000"/>
  <p:notesSz cx="6954838"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6" d="100"/>
          <a:sy n="66" d="100"/>
        </p:scale>
        <p:origin x="600" y="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C18D91E-F346-4DBC-B2AE-C27B6BB7F764}" type="datetimeFigureOut">
              <a:rPr lang="en-US" smtClean="0"/>
              <a:t>8/26/2019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FC3FED-5FD3-433C-80F9-BFFC16E08CBB}" type="slidenum">
              <a:rPr lang="en-US" smtClean="0"/>
              <a:t>‹#›</a:t>
            </a:fld>
            <a:endParaRPr lang="en-US"/>
          </a:p>
        </p:txBody>
      </p:sp>
    </p:spTree>
    <p:extLst>
      <p:ext uri="{BB962C8B-B14F-4D97-AF65-F5344CB8AC3E}">
        <p14:creationId xmlns:p14="http://schemas.microsoft.com/office/powerpoint/2010/main" val="16990759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C18D91E-F346-4DBC-B2AE-C27B6BB7F764}" type="datetimeFigureOut">
              <a:rPr lang="en-US" smtClean="0"/>
              <a:t>8/26/2019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FC3FED-5FD3-433C-80F9-BFFC16E08CBB}" type="slidenum">
              <a:rPr lang="en-US" smtClean="0"/>
              <a:t>‹#›</a:t>
            </a:fld>
            <a:endParaRPr lang="en-US"/>
          </a:p>
        </p:txBody>
      </p:sp>
    </p:spTree>
    <p:extLst>
      <p:ext uri="{BB962C8B-B14F-4D97-AF65-F5344CB8AC3E}">
        <p14:creationId xmlns:p14="http://schemas.microsoft.com/office/powerpoint/2010/main" val="33719311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C18D91E-F346-4DBC-B2AE-C27B6BB7F764}" type="datetimeFigureOut">
              <a:rPr lang="en-US" smtClean="0"/>
              <a:t>8/26/2019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FC3FED-5FD3-433C-80F9-BFFC16E08CBB}" type="slidenum">
              <a:rPr lang="en-US" smtClean="0"/>
              <a:t>‹#›</a:t>
            </a:fld>
            <a:endParaRPr lang="en-US"/>
          </a:p>
        </p:txBody>
      </p:sp>
    </p:spTree>
    <p:extLst>
      <p:ext uri="{BB962C8B-B14F-4D97-AF65-F5344CB8AC3E}">
        <p14:creationId xmlns:p14="http://schemas.microsoft.com/office/powerpoint/2010/main" val="5932477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C18D91E-F346-4DBC-B2AE-C27B6BB7F764}" type="datetimeFigureOut">
              <a:rPr lang="en-US" smtClean="0"/>
              <a:t>8/26/2019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1FC3FED-5FD3-433C-80F9-BFFC16E08CBB}" type="slidenum">
              <a:rPr lang="en-US" smtClean="0"/>
              <a:t>‹#›</a:t>
            </a:fld>
            <a:endParaRPr lang="en-US"/>
          </a:p>
        </p:txBody>
      </p:sp>
    </p:spTree>
    <p:extLst>
      <p:ext uri="{BB962C8B-B14F-4D97-AF65-F5344CB8AC3E}">
        <p14:creationId xmlns:p14="http://schemas.microsoft.com/office/powerpoint/2010/main" val="2052329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C18D91E-F346-4DBC-B2AE-C27B6BB7F764}" type="datetimeFigureOut">
              <a:rPr lang="en-US" smtClean="0"/>
              <a:t>8/26/2019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1FC3FED-5FD3-433C-80F9-BFFC16E08CBB}" type="slidenum">
              <a:rPr lang="en-US" smtClean="0"/>
              <a:t>‹#›</a:t>
            </a:fld>
            <a:endParaRPr lang="en-US"/>
          </a:p>
        </p:txBody>
      </p:sp>
    </p:spTree>
    <p:extLst>
      <p:ext uri="{BB962C8B-B14F-4D97-AF65-F5344CB8AC3E}">
        <p14:creationId xmlns:p14="http://schemas.microsoft.com/office/powerpoint/2010/main" val="29346248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C18D91E-F346-4DBC-B2AE-C27B6BB7F764}" type="datetimeFigureOut">
              <a:rPr lang="en-US" smtClean="0"/>
              <a:t>8/26/2019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1FC3FED-5FD3-433C-80F9-BFFC16E08CBB}" type="slidenum">
              <a:rPr lang="en-US" smtClean="0"/>
              <a:t>‹#›</a:t>
            </a:fld>
            <a:endParaRPr lang="en-US"/>
          </a:p>
        </p:txBody>
      </p:sp>
    </p:spTree>
    <p:extLst>
      <p:ext uri="{BB962C8B-B14F-4D97-AF65-F5344CB8AC3E}">
        <p14:creationId xmlns:p14="http://schemas.microsoft.com/office/powerpoint/2010/main" val="19437427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C18D91E-F346-4DBC-B2AE-C27B6BB7F764}" type="datetimeFigureOut">
              <a:rPr lang="en-US" smtClean="0"/>
              <a:t>8/26/2019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1FC3FED-5FD3-433C-80F9-BFFC16E08CBB}" type="slidenum">
              <a:rPr lang="en-US" smtClean="0"/>
              <a:t>‹#›</a:t>
            </a:fld>
            <a:endParaRPr lang="en-US"/>
          </a:p>
        </p:txBody>
      </p:sp>
    </p:spTree>
    <p:extLst>
      <p:ext uri="{BB962C8B-B14F-4D97-AF65-F5344CB8AC3E}">
        <p14:creationId xmlns:p14="http://schemas.microsoft.com/office/powerpoint/2010/main" val="23842315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C18D91E-F346-4DBC-B2AE-C27B6BB7F764}" type="datetimeFigureOut">
              <a:rPr lang="en-US" smtClean="0"/>
              <a:t>8/26/2019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1FC3FED-5FD3-433C-80F9-BFFC16E08CBB}" type="slidenum">
              <a:rPr lang="en-US" smtClean="0"/>
              <a:t>‹#›</a:t>
            </a:fld>
            <a:endParaRPr lang="en-US"/>
          </a:p>
        </p:txBody>
      </p:sp>
    </p:spTree>
    <p:extLst>
      <p:ext uri="{BB962C8B-B14F-4D97-AF65-F5344CB8AC3E}">
        <p14:creationId xmlns:p14="http://schemas.microsoft.com/office/powerpoint/2010/main" val="11356554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C18D91E-F346-4DBC-B2AE-C27B6BB7F764}" type="datetimeFigureOut">
              <a:rPr lang="en-US" smtClean="0"/>
              <a:t>8/26/2019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1FC3FED-5FD3-433C-80F9-BFFC16E08CBB}" type="slidenum">
              <a:rPr lang="en-US" smtClean="0"/>
              <a:t>‹#›</a:t>
            </a:fld>
            <a:endParaRPr lang="en-US"/>
          </a:p>
        </p:txBody>
      </p:sp>
    </p:spTree>
    <p:extLst>
      <p:ext uri="{BB962C8B-B14F-4D97-AF65-F5344CB8AC3E}">
        <p14:creationId xmlns:p14="http://schemas.microsoft.com/office/powerpoint/2010/main" val="24390605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C18D91E-F346-4DBC-B2AE-C27B6BB7F764}" type="datetimeFigureOut">
              <a:rPr lang="en-US" smtClean="0"/>
              <a:t>8/26/2019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FC3FED-5FD3-433C-80F9-BFFC16E08CBB}" type="slidenum">
              <a:rPr lang="en-US" smtClean="0"/>
              <a:t>‹#›</a:t>
            </a:fld>
            <a:endParaRPr lang="en-US"/>
          </a:p>
        </p:txBody>
      </p:sp>
    </p:spTree>
    <p:extLst>
      <p:ext uri="{BB962C8B-B14F-4D97-AF65-F5344CB8AC3E}">
        <p14:creationId xmlns:p14="http://schemas.microsoft.com/office/powerpoint/2010/main" val="9703359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C18D91E-F346-4DBC-B2AE-C27B6BB7F764}" type="datetimeFigureOut">
              <a:rPr lang="en-US" smtClean="0"/>
              <a:t>8/26/2019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FC3FED-5FD3-433C-80F9-BFFC16E08CBB}" type="slidenum">
              <a:rPr lang="en-US" smtClean="0"/>
              <a:t>‹#›</a:t>
            </a:fld>
            <a:endParaRPr lang="en-US"/>
          </a:p>
        </p:txBody>
      </p:sp>
    </p:spTree>
    <p:extLst>
      <p:ext uri="{BB962C8B-B14F-4D97-AF65-F5344CB8AC3E}">
        <p14:creationId xmlns:p14="http://schemas.microsoft.com/office/powerpoint/2010/main" val="7060321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18D91E-F346-4DBC-B2AE-C27B6BB7F764}" type="datetimeFigureOut">
              <a:rPr lang="en-US" smtClean="0"/>
              <a:t>8/26/2019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FC3FED-5FD3-433C-80F9-BFFC16E08CBB}" type="slidenum">
              <a:rPr lang="en-US" smtClean="0"/>
              <a:t>‹#›</a:t>
            </a:fld>
            <a:endParaRPr lang="en-US"/>
          </a:p>
        </p:txBody>
      </p:sp>
    </p:spTree>
    <p:extLst>
      <p:ext uri="{BB962C8B-B14F-4D97-AF65-F5344CB8AC3E}">
        <p14:creationId xmlns:p14="http://schemas.microsoft.com/office/powerpoint/2010/main" val="31155836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68404" y="673769"/>
            <a:ext cx="10077651" cy="5659655"/>
          </a:xfrm>
        </p:spPr>
        <p:txBody>
          <a:bodyPr>
            <a:noAutofit/>
          </a:bodyPr>
          <a:lstStyle/>
          <a:p>
            <a:pPr lvl="0">
              <a:lnSpc>
                <a:spcPct val="100000"/>
              </a:lnSpc>
            </a:pPr>
            <a:r>
              <a:rPr lang="en-US" sz="4000" b="1" dirty="0" smtClean="0">
                <a:latin typeface="Times New Roman" panose="02020603050405020304" pitchFamily="18" charset="0"/>
                <a:cs typeface="Times New Roman" panose="02020603050405020304" pitchFamily="18" charset="0"/>
              </a:rPr>
              <a:t/>
            </a:r>
            <a:br>
              <a:rPr lang="en-US" sz="4000" b="1" dirty="0" smtClean="0">
                <a:latin typeface="Times New Roman" panose="02020603050405020304" pitchFamily="18" charset="0"/>
                <a:cs typeface="Times New Roman" panose="02020603050405020304" pitchFamily="18" charset="0"/>
              </a:rPr>
            </a:br>
            <a:r>
              <a:rPr lang="en-US" sz="4000" b="1" dirty="0">
                <a:latin typeface="Times New Roman" panose="02020603050405020304" pitchFamily="18" charset="0"/>
                <a:cs typeface="Times New Roman" panose="02020603050405020304" pitchFamily="18" charset="0"/>
              </a:rPr>
              <a:t/>
            </a:r>
            <a:br>
              <a:rPr lang="en-US" sz="4000" b="1" dirty="0">
                <a:latin typeface="Times New Roman" panose="02020603050405020304" pitchFamily="18" charset="0"/>
                <a:cs typeface="Times New Roman" panose="02020603050405020304" pitchFamily="18" charset="0"/>
              </a:rPr>
            </a:br>
            <a:r>
              <a:rPr lang="en-US" sz="4000" b="1" dirty="0" smtClean="0">
                <a:latin typeface="Times New Roman" panose="02020603050405020304" pitchFamily="18" charset="0"/>
                <a:cs typeface="Times New Roman" panose="02020603050405020304" pitchFamily="18" charset="0"/>
              </a:rPr>
              <a:t/>
            </a:r>
            <a:br>
              <a:rPr lang="en-US" sz="4000" b="1" dirty="0" smtClean="0">
                <a:latin typeface="Times New Roman" panose="02020603050405020304" pitchFamily="18" charset="0"/>
                <a:cs typeface="Times New Roman" panose="02020603050405020304" pitchFamily="18" charset="0"/>
              </a:rPr>
            </a:br>
            <a:r>
              <a:rPr lang="en-US" sz="4000" b="1" dirty="0" smtClean="0">
                <a:latin typeface="Times New Roman" panose="02020603050405020304" pitchFamily="18" charset="0"/>
                <a:cs typeface="Times New Roman" panose="02020603050405020304" pitchFamily="18" charset="0"/>
              </a:rPr>
              <a:t>SPACE:</a:t>
            </a:r>
            <a:r>
              <a:rPr lang="en-US" sz="2000" b="1" dirty="0" smtClean="0">
                <a:latin typeface="Times New Roman" panose="02020603050405020304" pitchFamily="18" charset="0"/>
                <a:cs typeface="Times New Roman" panose="02020603050405020304" pitchFamily="18" charset="0"/>
              </a:rPr>
              <a:t/>
            </a:r>
            <a:br>
              <a:rPr lang="en-US" sz="2000" b="1" dirty="0" smtClean="0">
                <a:latin typeface="Times New Roman" panose="02020603050405020304" pitchFamily="18" charset="0"/>
                <a:cs typeface="Times New Roman" panose="02020603050405020304" pitchFamily="18" charset="0"/>
              </a:rPr>
            </a:br>
            <a:r>
              <a:rPr lang="en-US" sz="2400" b="1" dirty="0" smtClean="0">
                <a:latin typeface="Times New Roman" panose="02020603050405020304" pitchFamily="18" charset="0"/>
                <a:cs typeface="Times New Roman" panose="02020603050405020304" pitchFamily="18" charset="0"/>
              </a:rPr>
              <a:t>DEVELOPMENT, PATHOLOGY, TECHNIQUE</a:t>
            </a:r>
            <a:r>
              <a:rPr lang="en-US" sz="2000" b="1" dirty="0" smtClean="0">
                <a:latin typeface="Times New Roman" panose="02020603050405020304" pitchFamily="18" charset="0"/>
                <a:cs typeface="Times New Roman" panose="02020603050405020304" pitchFamily="18" charset="0"/>
              </a:rPr>
              <a:t/>
            </a:r>
            <a:br>
              <a:rPr lang="en-US" sz="2000" b="1" dirty="0" smtClean="0">
                <a:latin typeface="Times New Roman" panose="02020603050405020304" pitchFamily="18" charset="0"/>
                <a:cs typeface="Times New Roman" panose="02020603050405020304" pitchFamily="18" charset="0"/>
              </a:rPr>
            </a:br>
            <a:r>
              <a:rPr lang="en-US" sz="2000" b="1" dirty="0" smtClean="0">
                <a:latin typeface="Times New Roman" panose="02020603050405020304" pitchFamily="18" charset="0"/>
                <a:cs typeface="Times New Roman" panose="02020603050405020304" pitchFamily="18" charset="0"/>
              </a:rPr>
              <a:t/>
            </a:r>
            <a:br>
              <a:rPr lang="en-US" sz="2000" b="1" dirty="0" smtClean="0">
                <a:latin typeface="Times New Roman" panose="02020603050405020304" pitchFamily="18" charset="0"/>
                <a:cs typeface="Times New Roman" panose="02020603050405020304" pitchFamily="18" charset="0"/>
              </a:rPr>
            </a:br>
            <a:r>
              <a:rPr lang="en-US" sz="2000" b="1" dirty="0" smtClean="0">
                <a:latin typeface="Times New Roman" panose="02020603050405020304" pitchFamily="18" charset="0"/>
                <a:cs typeface="Times New Roman" panose="02020603050405020304" pitchFamily="18" charset="0"/>
              </a:rPr>
              <a:t/>
            </a:r>
            <a:br>
              <a:rPr lang="en-US" sz="2000" b="1" dirty="0" smtClean="0">
                <a:latin typeface="Times New Roman" panose="02020603050405020304" pitchFamily="18" charset="0"/>
                <a:cs typeface="Times New Roman" panose="02020603050405020304" pitchFamily="18" charset="0"/>
              </a:rPr>
            </a:br>
            <a:r>
              <a:rPr lang="en-US" sz="4000" b="1" dirty="0" smtClean="0">
                <a:latin typeface="Times New Roman" panose="02020603050405020304" pitchFamily="18" charset="0"/>
                <a:cs typeface="Times New Roman" panose="02020603050405020304" pitchFamily="18" charset="0"/>
              </a:rPr>
              <a:t>Salman Akhtar</a:t>
            </a:r>
            <a:r>
              <a:rPr lang="en-US" sz="2000" b="1" dirty="0" smtClean="0">
                <a:latin typeface="Times New Roman" panose="02020603050405020304" pitchFamily="18" charset="0"/>
                <a:cs typeface="Times New Roman" panose="02020603050405020304" pitchFamily="18" charset="0"/>
              </a:rPr>
              <a:t/>
            </a:r>
            <a:br>
              <a:rPr lang="en-US" sz="2000" b="1" dirty="0" smtClean="0">
                <a:latin typeface="Times New Roman" panose="02020603050405020304" pitchFamily="18" charset="0"/>
                <a:cs typeface="Times New Roman" panose="02020603050405020304" pitchFamily="18" charset="0"/>
              </a:rPr>
            </a:br>
            <a:r>
              <a:rPr lang="en-US" sz="2000" b="1" dirty="0" smtClean="0">
                <a:latin typeface="Times New Roman" panose="02020603050405020304" pitchFamily="18" charset="0"/>
                <a:cs typeface="Times New Roman" panose="02020603050405020304" pitchFamily="18" charset="0"/>
              </a:rPr>
              <a:t/>
            </a:r>
            <a:br>
              <a:rPr lang="en-US" sz="2000" b="1" dirty="0" smtClean="0">
                <a:latin typeface="Times New Roman" panose="02020603050405020304" pitchFamily="18" charset="0"/>
                <a:cs typeface="Times New Roman" panose="02020603050405020304" pitchFamily="18" charset="0"/>
              </a:rPr>
            </a:br>
            <a:r>
              <a:rPr lang="en-US" sz="3000" b="1" i="1" dirty="0">
                <a:latin typeface="Times New Roman" panose="02020603050405020304" pitchFamily="18" charset="0"/>
                <a:cs typeface="Times New Roman" panose="02020603050405020304" pitchFamily="18" charset="0"/>
              </a:rPr>
              <a:t>Professor of Psychiatry</a:t>
            </a:r>
            <a:br>
              <a:rPr lang="en-US" sz="3000" b="1" i="1" dirty="0">
                <a:latin typeface="Times New Roman" panose="02020603050405020304" pitchFamily="18" charset="0"/>
                <a:cs typeface="Times New Roman" panose="02020603050405020304" pitchFamily="18" charset="0"/>
              </a:rPr>
            </a:br>
            <a:r>
              <a:rPr lang="en-US" sz="3000" b="1" i="1" dirty="0">
                <a:latin typeface="Times New Roman" panose="02020603050405020304" pitchFamily="18" charset="0"/>
                <a:cs typeface="Times New Roman" panose="02020603050405020304" pitchFamily="18" charset="0"/>
              </a:rPr>
              <a:t>Sidney Kimmel Medical College of the</a:t>
            </a:r>
            <a:br>
              <a:rPr lang="en-US" sz="3000" b="1" i="1" dirty="0">
                <a:latin typeface="Times New Roman" panose="02020603050405020304" pitchFamily="18" charset="0"/>
                <a:cs typeface="Times New Roman" panose="02020603050405020304" pitchFamily="18" charset="0"/>
              </a:rPr>
            </a:br>
            <a:r>
              <a:rPr lang="en-US" sz="3000" b="1" i="1" dirty="0">
                <a:latin typeface="Times New Roman" panose="02020603050405020304" pitchFamily="18" charset="0"/>
                <a:cs typeface="Times New Roman" panose="02020603050405020304" pitchFamily="18" charset="0"/>
              </a:rPr>
              <a:t>Thomas Jefferson University,</a:t>
            </a:r>
            <a:br>
              <a:rPr lang="en-US" sz="3000" b="1" i="1" dirty="0">
                <a:latin typeface="Times New Roman" panose="02020603050405020304" pitchFamily="18" charset="0"/>
                <a:cs typeface="Times New Roman" panose="02020603050405020304" pitchFamily="18" charset="0"/>
              </a:rPr>
            </a:br>
            <a:r>
              <a:rPr lang="en-US" sz="3000" b="1" i="1" dirty="0">
                <a:latin typeface="Times New Roman" panose="02020603050405020304" pitchFamily="18" charset="0"/>
                <a:cs typeface="Times New Roman" panose="02020603050405020304" pitchFamily="18" charset="0"/>
              </a:rPr>
              <a:t>Training and Supervising Analyst </a:t>
            </a:r>
            <a:br>
              <a:rPr lang="en-US" sz="3000" b="1" i="1" dirty="0">
                <a:latin typeface="Times New Roman" panose="02020603050405020304" pitchFamily="18" charset="0"/>
                <a:cs typeface="Times New Roman" panose="02020603050405020304" pitchFamily="18" charset="0"/>
              </a:rPr>
            </a:br>
            <a:r>
              <a:rPr lang="en-US" sz="3000" b="1" i="1" dirty="0">
                <a:latin typeface="Times New Roman" panose="02020603050405020304" pitchFamily="18" charset="0"/>
                <a:cs typeface="Times New Roman" panose="02020603050405020304" pitchFamily="18" charset="0"/>
              </a:rPr>
              <a:t>Psychoanalytic Center of </a:t>
            </a:r>
            <a:r>
              <a:rPr lang="en-US" sz="3000" b="1" i="1" dirty="0" smtClean="0">
                <a:latin typeface="Times New Roman" panose="02020603050405020304" pitchFamily="18" charset="0"/>
                <a:cs typeface="Times New Roman" panose="02020603050405020304" pitchFamily="18" charset="0"/>
              </a:rPr>
              <a:t>Philadelphia</a:t>
            </a:r>
            <a:br>
              <a:rPr lang="en-US" sz="3000" b="1" i="1" dirty="0" smtClean="0">
                <a:latin typeface="Times New Roman" panose="02020603050405020304" pitchFamily="18" charset="0"/>
                <a:cs typeface="Times New Roman" panose="02020603050405020304" pitchFamily="18" charset="0"/>
              </a:rPr>
            </a:br>
            <a:endParaRPr lang="en-US" sz="2000" dirty="0"/>
          </a:p>
        </p:txBody>
      </p:sp>
      <p:cxnSp>
        <p:nvCxnSpPr>
          <p:cNvPr id="5" name="Straight Connector 4"/>
          <p:cNvCxnSpPr/>
          <p:nvPr/>
        </p:nvCxnSpPr>
        <p:spPr>
          <a:xfrm>
            <a:off x="1068404" y="673769"/>
            <a:ext cx="10077651" cy="0"/>
          </a:xfrm>
          <a:prstGeom prst="line">
            <a:avLst/>
          </a:prstGeom>
        </p:spPr>
        <p:style>
          <a:lnRef idx="3">
            <a:schemeClr val="dk1"/>
          </a:lnRef>
          <a:fillRef idx="0">
            <a:schemeClr val="dk1"/>
          </a:fillRef>
          <a:effectRef idx="2">
            <a:schemeClr val="dk1"/>
          </a:effectRef>
          <a:fontRef idx="minor">
            <a:schemeClr val="tx1"/>
          </a:fontRef>
        </p:style>
      </p:cxnSp>
      <p:cxnSp>
        <p:nvCxnSpPr>
          <p:cNvPr id="7" name="Straight Connector 6"/>
          <p:cNvCxnSpPr/>
          <p:nvPr/>
        </p:nvCxnSpPr>
        <p:spPr>
          <a:xfrm>
            <a:off x="1087655" y="2377440"/>
            <a:ext cx="10058400" cy="19251"/>
          </a:xfrm>
          <a:prstGeom prst="line">
            <a:avLst/>
          </a:prstGeom>
        </p:spPr>
        <p:style>
          <a:lnRef idx="3">
            <a:schemeClr val="dk1"/>
          </a:lnRef>
          <a:fillRef idx="0">
            <a:schemeClr val="dk1"/>
          </a:fillRef>
          <a:effectRef idx="2">
            <a:schemeClr val="dk1"/>
          </a:effectRef>
          <a:fontRef idx="minor">
            <a:schemeClr val="tx1"/>
          </a:fontRef>
        </p:style>
      </p:cxnSp>
      <p:cxnSp>
        <p:nvCxnSpPr>
          <p:cNvPr id="10" name="Straight Connector 9"/>
          <p:cNvCxnSpPr/>
          <p:nvPr/>
        </p:nvCxnSpPr>
        <p:spPr>
          <a:xfrm>
            <a:off x="1087655" y="6477802"/>
            <a:ext cx="10058400" cy="0"/>
          </a:xfrm>
          <a:prstGeom prst="line">
            <a:avLst/>
          </a:prstGeom>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3458805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10654" y="693020"/>
            <a:ext cx="10068024" cy="5632311"/>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smtClean="0">
                <a:ln>
                  <a:noFill/>
                </a:ln>
                <a:solidFill>
                  <a:prstClr val="black"/>
                </a:solidFill>
                <a:effectLst/>
                <a:uLnTx/>
                <a:uFillTx/>
                <a:latin typeface="Times New Roman" panose="02020603050405020304" pitchFamily="18" charset="0"/>
                <a:cs typeface="Times New Roman" panose="02020603050405020304" pitchFamily="18" charset="0"/>
              </a:rPr>
              <a:t>SPACE</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smtClean="0">
              <a:ln>
                <a:noFill/>
              </a:ln>
              <a:solidFill>
                <a:prstClr val="black"/>
              </a:solidFill>
              <a:effectLst/>
              <a:uLnTx/>
              <a:uFillTx/>
              <a:latin typeface="Times New Roman" panose="02020603050405020304" pitchFamily="18" charset="0"/>
              <a:cs typeface="Times New Roman" panose="02020603050405020304" pitchFamily="18" charset="0"/>
            </a:endParaRPr>
          </a:p>
          <a:p>
            <a:pPr marL="0" marR="0" lvl="0" indent="0" algn="just" defTabSz="914400" eaLnBrk="1" fontAlgn="auto" latinLnBrk="0" hangingPunct="1">
              <a:lnSpc>
                <a:spcPct val="100000"/>
              </a:lnSpc>
              <a:spcBef>
                <a:spcPts val="0"/>
              </a:spcBef>
              <a:spcAft>
                <a:spcPts val="0"/>
              </a:spcAft>
              <a:buClrTx/>
              <a:buSzTx/>
              <a:buFontTx/>
              <a:buNone/>
              <a:tabLst/>
              <a:defRPr/>
            </a:pPr>
            <a:r>
              <a:rPr lang="en-US" sz="3200" b="1" kern="0" noProof="0" dirty="0" smtClean="0">
                <a:solidFill>
                  <a:prstClr val="black"/>
                </a:solidFill>
                <a:latin typeface="Times New Roman" panose="02020603050405020304" pitchFamily="18" charset="0"/>
                <a:cs typeface="Times New Roman" panose="02020603050405020304" pitchFamily="18" charset="0"/>
              </a:rPr>
              <a:t>A number of porcupines huddled together for warmth on a cold day in winter; but, as they began to prick one another with their quills, they were obliged to disperse.  However, the cold drove them together again, when just the same thing happened.  At last, after many turns of huddling and dispersing, they discovered that they would be best off by remaining at a little distance from one another.</a:t>
            </a:r>
            <a:endParaRPr kumimoji="0" lang="en-US" sz="3200" b="1" i="0" u="none" strike="noStrike" kern="0" cap="none" spc="0" normalizeH="0" baseline="0" noProof="0" dirty="0" smtClean="0">
              <a:ln>
                <a:noFill/>
              </a:ln>
              <a:solidFill>
                <a:prstClr val="black"/>
              </a:solidFill>
              <a:effectLst/>
              <a:uLnTx/>
              <a:uFillTx/>
              <a:latin typeface="Times New Roman" panose="02020603050405020304" pitchFamily="18" charset="0"/>
              <a:cs typeface="Times New Roman" panose="02020603050405020304" pitchFamily="18" charset="0"/>
            </a:endParaRPr>
          </a:p>
          <a:p>
            <a:pPr marL="0" marR="0" lvl="0" indent="0" algn="just" defTabSz="91440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smtClean="0">
                <a:ln>
                  <a:noFill/>
                </a:ln>
                <a:solidFill>
                  <a:prstClr val="black"/>
                </a:solidFill>
                <a:effectLst/>
                <a:uLnTx/>
                <a:uFillTx/>
                <a:latin typeface="Times New Roman" panose="02020603050405020304" pitchFamily="18" charset="0"/>
                <a:cs typeface="Times New Roman" panose="02020603050405020304" pitchFamily="18" charset="0"/>
              </a:rPr>
              <a:t>                                                                  Schopenhauer</a:t>
            </a:r>
            <a:endParaRPr kumimoji="0" lang="en-US" sz="1800" b="0" i="0" u="none" strike="noStrike" kern="0" cap="none" spc="0" normalizeH="0" baseline="0" noProof="0" dirty="0" smtClean="0">
              <a:ln>
                <a:noFill/>
              </a:ln>
              <a:solidFill>
                <a:sysClr val="windowText" lastClr="000000"/>
              </a:solidFill>
              <a:effectLst/>
              <a:uLnTx/>
              <a:uFillTx/>
            </a:endParaRPr>
          </a:p>
        </p:txBody>
      </p:sp>
    </p:spTree>
    <p:extLst>
      <p:ext uri="{BB962C8B-B14F-4D97-AF65-F5344CB8AC3E}">
        <p14:creationId xmlns:p14="http://schemas.microsoft.com/office/powerpoint/2010/main" val="24586328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56138" y="716404"/>
            <a:ext cx="9995338" cy="5262979"/>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1" i="0" u="none" strike="noStrike" kern="0" cap="none" spc="0" normalizeH="0" baseline="0" noProof="0" dirty="0" smtClean="0">
              <a:ln>
                <a:noFill/>
              </a:ln>
              <a:solidFill>
                <a:prstClr val="black"/>
              </a:solidFill>
              <a:effectLst/>
              <a:uLnTx/>
              <a:uFillTx/>
              <a:latin typeface="Times New Roman" panose="02020603050405020304" pitchFamily="18" charset="0"/>
              <a:cs typeface="Times New Roman" panose="02020603050405020304" pitchFamily="18" charset="0"/>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smtClean="0">
                <a:ln>
                  <a:noFill/>
                </a:ln>
                <a:solidFill>
                  <a:prstClr val="black"/>
                </a:solidFill>
                <a:effectLst/>
                <a:uLnTx/>
                <a:uFillTx/>
                <a:latin typeface="Times New Roman" panose="02020603050405020304" pitchFamily="18" charset="0"/>
                <a:cs typeface="Times New Roman" panose="02020603050405020304" pitchFamily="18" charset="0"/>
              </a:rPr>
              <a:t>SPACE</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1" i="0" u="none" strike="noStrike" kern="0" cap="none" spc="0" normalizeH="0" baseline="0" noProof="0" dirty="0" smtClean="0">
              <a:ln>
                <a:noFill/>
              </a:ln>
              <a:solidFill>
                <a:prstClr val="black"/>
              </a:solidFill>
              <a:effectLst/>
              <a:uLnTx/>
              <a:uFillTx/>
              <a:latin typeface="Times New Roman" panose="02020603050405020304" pitchFamily="18" charset="0"/>
              <a:cs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endParaRPr lang="en-US" sz="3200" b="1" kern="0" dirty="0">
              <a:solidFill>
                <a:prstClr val="black"/>
              </a:solidFill>
              <a:latin typeface="Times New Roman" panose="02020603050405020304" pitchFamily="18" charset="0"/>
              <a:cs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smtClean="0">
                <a:ln>
                  <a:noFill/>
                </a:ln>
                <a:solidFill>
                  <a:prstClr val="black"/>
                </a:solidFill>
                <a:effectLst/>
                <a:uLnTx/>
                <a:uFillTx/>
                <a:latin typeface="Times New Roman" panose="02020603050405020304" pitchFamily="18" charset="0"/>
                <a:cs typeface="Times New Roman" panose="02020603050405020304" pitchFamily="18" charset="0"/>
              </a:rPr>
              <a:t>TYPES</a:t>
            </a:r>
          </a:p>
          <a:p>
            <a:pPr marL="0" marR="0" lvl="0" indent="0" defTabSz="914400" eaLnBrk="1" fontAlgn="auto" latinLnBrk="0" hangingPunct="1">
              <a:lnSpc>
                <a:spcPct val="100000"/>
              </a:lnSpc>
              <a:spcBef>
                <a:spcPts val="0"/>
              </a:spcBef>
              <a:spcAft>
                <a:spcPts val="0"/>
              </a:spcAft>
              <a:buClrTx/>
              <a:buSzTx/>
              <a:buFontTx/>
              <a:buNone/>
              <a:tabLst/>
              <a:defRPr/>
            </a:pPr>
            <a:endParaRPr lang="en-US" sz="1200" b="1" kern="0" dirty="0">
              <a:solidFill>
                <a:prstClr val="black"/>
              </a:solidFill>
              <a:latin typeface="Times New Roman" panose="02020603050405020304" pitchFamily="18" charset="0"/>
              <a:cs typeface="Times New Roman" panose="02020603050405020304" pitchFamily="18" charset="0"/>
            </a:endParaRPr>
          </a:p>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1" i="0" u="none" strike="noStrike" kern="0" cap="none" spc="0" normalizeH="0" baseline="0" noProof="0" dirty="0" smtClean="0">
                <a:ln>
                  <a:noFill/>
                </a:ln>
                <a:solidFill>
                  <a:prstClr val="black"/>
                </a:solidFill>
                <a:effectLst/>
                <a:uLnTx/>
                <a:uFillTx/>
                <a:latin typeface="Times New Roman" panose="02020603050405020304" pitchFamily="18" charset="0"/>
                <a:cs typeface="Times New Roman" panose="02020603050405020304" pitchFamily="18" charset="0"/>
              </a:rPr>
              <a:t>Physical space</a:t>
            </a:r>
          </a:p>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1" i="0" u="none" strike="noStrike" kern="0" cap="none" spc="0" normalizeH="0" baseline="0" noProof="0" dirty="0" smtClean="0">
              <a:ln>
                <a:noFill/>
              </a:ln>
              <a:solidFill>
                <a:prstClr val="black"/>
              </a:solidFill>
              <a:effectLst/>
              <a:uLnTx/>
              <a:uFillTx/>
              <a:latin typeface="Times New Roman" panose="02020603050405020304" pitchFamily="18" charset="0"/>
              <a:cs typeface="Times New Roman" panose="02020603050405020304" pitchFamily="18" charset="0"/>
            </a:endParaRPr>
          </a:p>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3200" b="1" kern="0" dirty="0" smtClean="0">
                <a:solidFill>
                  <a:prstClr val="black"/>
                </a:solidFill>
                <a:latin typeface="Times New Roman" panose="02020603050405020304" pitchFamily="18" charset="0"/>
                <a:cs typeface="Times New Roman" panose="02020603050405020304" pitchFamily="18" charset="0"/>
              </a:rPr>
              <a:t>Mental space</a:t>
            </a:r>
          </a:p>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b="1" kern="0" dirty="0" smtClean="0">
              <a:solidFill>
                <a:prstClr val="black"/>
              </a:solidFill>
              <a:latin typeface="Times New Roman" panose="02020603050405020304" pitchFamily="18" charset="0"/>
              <a:cs typeface="Times New Roman" panose="02020603050405020304" pitchFamily="18" charset="0"/>
            </a:endParaRPr>
          </a:p>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1" i="0" u="none" strike="noStrike" kern="0" cap="none" spc="0" normalizeH="0" baseline="0" noProof="0" dirty="0" smtClean="0">
                <a:ln>
                  <a:noFill/>
                </a:ln>
                <a:solidFill>
                  <a:prstClr val="black"/>
                </a:solidFill>
                <a:effectLst/>
                <a:uLnTx/>
                <a:uFillTx/>
                <a:latin typeface="Times New Roman" panose="02020603050405020304" pitchFamily="18" charset="0"/>
                <a:cs typeface="Times New Roman" panose="02020603050405020304" pitchFamily="18" charset="0"/>
              </a:rPr>
              <a:t>Imagined and imaginary spaces</a:t>
            </a:r>
          </a:p>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1" i="0" u="none" strike="noStrike" kern="0" cap="none" spc="0" normalizeH="0" baseline="0" noProof="0" dirty="0" smtClean="0">
              <a:ln>
                <a:noFill/>
              </a:ln>
              <a:solidFill>
                <a:prstClr val="black"/>
              </a:solidFill>
              <a:effectLst/>
              <a:uLnTx/>
              <a:uFillTx/>
              <a:latin typeface="Times New Roman" panose="02020603050405020304" pitchFamily="18" charset="0"/>
              <a:cs typeface="Times New Roman" panose="02020603050405020304" pitchFamily="18" charset="0"/>
            </a:endParaRPr>
          </a:p>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3200" b="1" kern="0" dirty="0" smtClean="0">
                <a:solidFill>
                  <a:prstClr val="black"/>
                </a:solidFill>
                <a:latin typeface="Times New Roman" panose="02020603050405020304" pitchFamily="18" charset="0"/>
                <a:cs typeface="Times New Roman" panose="02020603050405020304" pitchFamily="18" charset="0"/>
              </a:rPr>
              <a:t>Geopolitical space</a:t>
            </a:r>
            <a:endParaRPr kumimoji="0" lang="en-US" sz="3200" b="1" i="0" u="none" strike="noStrike" kern="0" cap="none" spc="0" normalizeH="0" baseline="0" noProof="0" dirty="0" smtClean="0">
              <a:ln>
                <a:noFill/>
              </a:ln>
              <a:solidFill>
                <a:prstClr val="black"/>
              </a:solidFill>
              <a:effectLst/>
              <a:uLnTx/>
              <a:uFillTx/>
              <a:latin typeface="Times New Roman" panose="02020603050405020304" pitchFamily="18" charset="0"/>
              <a:cs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smtClean="0">
              <a:ln>
                <a:noFill/>
              </a:ln>
              <a:solidFill>
                <a:prstClr val="black"/>
              </a:solidFill>
              <a:effectLst/>
              <a:uLnTx/>
              <a:uFillTx/>
              <a:latin typeface="Times New Roman" panose="02020603050405020304" pitchFamily="18" charset="0"/>
              <a:cs typeface="Times New Roman" panose="02020603050405020304" pitchFamily="18" charset="0"/>
            </a:endParaRPr>
          </a:p>
        </p:txBody>
      </p:sp>
      <p:cxnSp>
        <p:nvCxnSpPr>
          <p:cNvPr id="4" name="Straight Connector 3"/>
          <p:cNvCxnSpPr/>
          <p:nvPr/>
        </p:nvCxnSpPr>
        <p:spPr>
          <a:xfrm flipV="1">
            <a:off x="1155032" y="693019"/>
            <a:ext cx="10000648" cy="9625"/>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p:cNvCxnSpPr/>
          <p:nvPr/>
        </p:nvCxnSpPr>
        <p:spPr>
          <a:xfrm flipV="1">
            <a:off x="1155032" y="1828800"/>
            <a:ext cx="10000648" cy="19251"/>
          </a:xfrm>
          <a:prstGeom prst="line">
            <a:avLst/>
          </a:prstGeom>
        </p:spPr>
        <p:style>
          <a:lnRef idx="3">
            <a:schemeClr val="dk1"/>
          </a:lnRef>
          <a:fillRef idx="0">
            <a:schemeClr val="dk1"/>
          </a:fillRef>
          <a:effectRef idx="2">
            <a:schemeClr val="dk1"/>
          </a:effectRef>
          <a:fontRef idx="minor">
            <a:schemeClr val="tx1"/>
          </a:fontRef>
        </p:style>
      </p:cxnSp>
      <p:cxnSp>
        <p:nvCxnSpPr>
          <p:cNvPr id="8" name="Straight Connector 7"/>
          <p:cNvCxnSpPr/>
          <p:nvPr/>
        </p:nvCxnSpPr>
        <p:spPr>
          <a:xfrm flipV="1">
            <a:off x="1155032" y="5958038"/>
            <a:ext cx="10000648" cy="28876"/>
          </a:xfrm>
          <a:prstGeom prst="line">
            <a:avLst/>
          </a:prstGeom>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760099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37911" y="662525"/>
            <a:ext cx="10058400" cy="5678478"/>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1" i="0" u="none" strike="noStrike" kern="0" cap="none" spc="0" normalizeH="0" baseline="0" noProof="0" dirty="0" smtClean="0">
              <a:ln>
                <a:noFill/>
              </a:ln>
              <a:solidFill>
                <a:prstClr val="black"/>
              </a:solidFill>
              <a:effectLst/>
              <a:uLnTx/>
              <a:uFillTx/>
              <a:latin typeface="Times New Roman" panose="02020603050405020304" pitchFamily="18" charset="0"/>
              <a:cs typeface="Times New Roman" panose="02020603050405020304" pitchFamily="18" charset="0"/>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smtClean="0">
                <a:ln>
                  <a:noFill/>
                </a:ln>
                <a:solidFill>
                  <a:prstClr val="black"/>
                </a:solidFill>
                <a:effectLst/>
                <a:uLnTx/>
                <a:uFillTx/>
                <a:latin typeface="Times New Roman" panose="02020603050405020304" pitchFamily="18" charset="0"/>
                <a:cs typeface="Times New Roman" panose="02020603050405020304" pitchFamily="18" charset="0"/>
              </a:rPr>
              <a:t>SPACE</a:t>
            </a:r>
          </a:p>
          <a:p>
            <a:pPr marL="0" marR="0" lvl="0" indent="0" defTabSz="914400" eaLnBrk="1" fontAlgn="auto" latinLnBrk="0" hangingPunct="1">
              <a:lnSpc>
                <a:spcPct val="100000"/>
              </a:lnSpc>
              <a:spcBef>
                <a:spcPts val="0"/>
              </a:spcBef>
              <a:spcAft>
                <a:spcPts val="0"/>
              </a:spcAft>
              <a:buClrTx/>
              <a:buSzTx/>
              <a:buFontTx/>
              <a:buNone/>
              <a:tabLst/>
              <a:defRPr/>
            </a:pPr>
            <a:endParaRPr lang="en-US" sz="1200" b="1" kern="0" dirty="0">
              <a:solidFill>
                <a:prstClr val="black"/>
              </a:solidFill>
              <a:latin typeface="Times New Roman" panose="02020603050405020304" pitchFamily="18" charset="0"/>
              <a:cs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200" b="1" i="0" u="none" strike="noStrike" kern="0" cap="none" spc="0" normalizeH="0" baseline="0" noProof="0" dirty="0" smtClean="0">
              <a:ln>
                <a:noFill/>
              </a:ln>
              <a:solidFill>
                <a:prstClr val="black"/>
              </a:solidFill>
              <a:effectLst/>
              <a:uLnTx/>
              <a:uFillTx/>
              <a:latin typeface="Times New Roman" panose="02020603050405020304" pitchFamily="18" charset="0"/>
              <a:cs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endParaRPr lang="en-US" sz="1200" b="1" kern="0" dirty="0" smtClean="0">
              <a:solidFill>
                <a:prstClr val="black"/>
              </a:solidFill>
              <a:latin typeface="Times New Roman" panose="02020603050405020304" pitchFamily="18" charset="0"/>
              <a:cs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endParaRPr lang="en-US" sz="1200" b="1" kern="0" dirty="0">
              <a:solidFill>
                <a:prstClr val="black"/>
              </a:solidFill>
              <a:latin typeface="Times New Roman" panose="02020603050405020304" pitchFamily="18" charset="0"/>
              <a:cs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lang="en-US" sz="3200" b="1" kern="0" dirty="0" smtClean="0">
                <a:solidFill>
                  <a:prstClr val="black"/>
                </a:solidFill>
                <a:latin typeface="Times New Roman" panose="02020603050405020304" pitchFamily="18" charset="0"/>
                <a:cs typeface="Times New Roman" panose="02020603050405020304" pitchFamily="18" charset="0"/>
              </a:rPr>
              <a:t>DEVELOPMENT</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100" b="1" i="0" u="none" strike="noStrike" kern="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endParaRPr>
          </a:p>
          <a:p>
            <a:pPr marL="457200" marR="0" lvl="0" indent="-4572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3200" b="1" kern="0" dirty="0" err="1" smtClean="0">
                <a:solidFill>
                  <a:prstClr val="black"/>
                </a:solidFill>
                <a:latin typeface="Times New Roman" panose="02020603050405020304" pitchFamily="18" charset="0"/>
                <a:cs typeface="Times New Roman" panose="02020603050405020304" pitchFamily="18" charset="0"/>
              </a:rPr>
              <a:t>Ocnophilia</a:t>
            </a:r>
            <a:r>
              <a:rPr lang="en-US" sz="3200" b="1" kern="0" dirty="0" smtClean="0">
                <a:solidFill>
                  <a:prstClr val="black"/>
                </a:solidFill>
                <a:latin typeface="Times New Roman" panose="02020603050405020304" pitchFamily="18" charset="0"/>
                <a:cs typeface="Times New Roman" panose="02020603050405020304" pitchFamily="18" charset="0"/>
              </a:rPr>
              <a:t> &amp; </a:t>
            </a:r>
            <a:r>
              <a:rPr lang="en-US" sz="3200" b="1" kern="0" dirty="0" err="1" smtClean="0">
                <a:solidFill>
                  <a:prstClr val="black"/>
                </a:solidFill>
                <a:latin typeface="Times New Roman" panose="02020603050405020304" pitchFamily="18" charset="0"/>
                <a:cs typeface="Times New Roman" panose="02020603050405020304" pitchFamily="18" charset="0"/>
              </a:rPr>
              <a:t>philobatism</a:t>
            </a:r>
            <a:endParaRPr lang="en-US" sz="3200" b="1" kern="0" dirty="0" smtClean="0">
              <a:solidFill>
                <a:prstClr val="black"/>
              </a:solidFill>
              <a:latin typeface="Times New Roman" panose="02020603050405020304" pitchFamily="18" charset="0"/>
              <a:cs typeface="Times New Roman" panose="02020603050405020304" pitchFamily="18" charset="0"/>
            </a:endParaRPr>
          </a:p>
          <a:p>
            <a:pPr marL="457200" marR="0" lvl="0" indent="-4572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b="1" kern="0" dirty="0" smtClean="0">
              <a:solidFill>
                <a:prstClr val="black"/>
              </a:solidFill>
              <a:latin typeface="Times New Roman" panose="02020603050405020304" pitchFamily="18" charset="0"/>
              <a:cs typeface="Times New Roman" panose="02020603050405020304" pitchFamily="18" charset="0"/>
            </a:endParaRPr>
          </a:p>
          <a:p>
            <a:pPr marL="457200" marR="0" lvl="0" indent="-4572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1" i="0" u="none" strike="noStrike" kern="0" cap="none" spc="0" normalizeH="0" baseline="0" noProof="0" dirty="0" smtClean="0">
                <a:ln>
                  <a:noFill/>
                </a:ln>
                <a:solidFill>
                  <a:prstClr val="black"/>
                </a:solidFill>
                <a:effectLst/>
                <a:uLnTx/>
                <a:uFillTx/>
                <a:latin typeface="Times New Roman" panose="02020603050405020304" pitchFamily="18" charset="0"/>
                <a:cs typeface="Times New Roman" panose="02020603050405020304" pitchFamily="18" charset="0"/>
              </a:rPr>
              <a:t>Optimal</a:t>
            </a:r>
            <a:r>
              <a:rPr kumimoji="0" lang="en-US" sz="3200" b="1" i="0" u="none" strike="noStrike" kern="0" cap="none" spc="0" normalizeH="0" noProof="0" dirty="0" smtClean="0">
                <a:ln>
                  <a:noFill/>
                </a:ln>
                <a:solidFill>
                  <a:prstClr val="black"/>
                </a:solidFill>
                <a:effectLst/>
                <a:uLnTx/>
                <a:uFillTx/>
                <a:latin typeface="Times New Roman" panose="02020603050405020304" pitchFamily="18" charset="0"/>
                <a:cs typeface="Times New Roman" panose="02020603050405020304" pitchFamily="18" charset="0"/>
              </a:rPr>
              <a:t> distance</a:t>
            </a:r>
          </a:p>
          <a:p>
            <a:pPr marL="457200" marR="0" lvl="0" indent="-4572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1" i="0" u="none" strike="noStrike" kern="0" cap="none" spc="0" normalizeH="0" noProof="0" dirty="0" smtClean="0">
              <a:ln>
                <a:noFill/>
              </a:ln>
              <a:solidFill>
                <a:prstClr val="black"/>
              </a:solidFill>
              <a:effectLst/>
              <a:uLnTx/>
              <a:uFillTx/>
              <a:latin typeface="Times New Roman" panose="02020603050405020304" pitchFamily="18" charset="0"/>
              <a:cs typeface="Times New Roman" panose="02020603050405020304" pitchFamily="18" charset="0"/>
            </a:endParaRPr>
          </a:p>
          <a:p>
            <a:pPr marL="457200" marR="0" lvl="0" indent="-4572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3200" b="1" kern="0" baseline="0" dirty="0" smtClean="0">
                <a:solidFill>
                  <a:prstClr val="black"/>
                </a:solidFill>
                <a:latin typeface="Times New Roman" panose="02020603050405020304" pitchFamily="18" charset="0"/>
                <a:cs typeface="Times New Roman" panose="02020603050405020304" pitchFamily="18" charset="0"/>
              </a:rPr>
              <a:t>Negative</a:t>
            </a:r>
            <a:r>
              <a:rPr lang="en-US" sz="3200" b="1" kern="0" dirty="0" smtClean="0">
                <a:solidFill>
                  <a:prstClr val="black"/>
                </a:solidFill>
                <a:latin typeface="Times New Roman" panose="02020603050405020304" pitchFamily="18" charset="0"/>
                <a:cs typeface="Times New Roman" panose="02020603050405020304" pitchFamily="18" charset="0"/>
              </a:rPr>
              <a:t> identity of adolescents and later return </a:t>
            </a:r>
            <a:r>
              <a:rPr lang="en-US" sz="3200" b="1" kern="0" smtClean="0">
                <a:solidFill>
                  <a:prstClr val="black"/>
                </a:solidFill>
                <a:latin typeface="Times New Roman" panose="02020603050405020304" pitchFamily="18" charset="0"/>
                <a:cs typeface="Times New Roman" panose="02020603050405020304" pitchFamily="18" charset="0"/>
              </a:rPr>
              <a:t>to </a:t>
            </a:r>
            <a:r>
              <a:rPr lang="en-US" sz="3200" b="1" kern="0" smtClean="0">
                <a:solidFill>
                  <a:prstClr val="black"/>
                </a:solidFill>
                <a:latin typeface="Times New Roman" panose="02020603050405020304" pitchFamily="18" charset="0"/>
                <a:cs typeface="Times New Roman" panose="02020603050405020304" pitchFamily="18" charset="0"/>
              </a:rPr>
              <a:t>conventionality</a:t>
            </a:r>
            <a:endParaRPr lang="en-US" sz="3200" b="1" kern="0" dirty="0" smtClean="0">
              <a:solidFill>
                <a:prstClr val="black"/>
              </a:solidFill>
              <a:latin typeface="Times New Roman" panose="02020603050405020304" pitchFamily="18" charset="0"/>
              <a:cs typeface="Times New Roman" panose="02020603050405020304" pitchFamily="18" charset="0"/>
            </a:endParaRPr>
          </a:p>
          <a:p>
            <a:pPr marL="457200" marR="0" lvl="0" indent="-4572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b="1" kern="0" dirty="0" smtClean="0">
              <a:solidFill>
                <a:prstClr val="black"/>
              </a:solidFill>
              <a:latin typeface="Times New Roman" panose="02020603050405020304" pitchFamily="18" charset="0"/>
              <a:cs typeface="Times New Roman" panose="02020603050405020304" pitchFamily="18" charset="0"/>
            </a:endParaRPr>
          </a:p>
          <a:p>
            <a:pPr marL="457200" marR="0" lvl="0" indent="-4572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1" i="0" u="none" strike="noStrike" kern="0" cap="none" spc="0" normalizeH="0" baseline="0" noProof="0" dirty="0" smtClean="0">
                <a:ln>
                  <a:noFill/>
                </a:ln>
                <a:solidFill>
                  <a:prstClr val="black"/>
                </a:solidFill>
                <a:effectLst/>
                <a:uLnTx/>
                <a:uFillTx/>
                <a:latin typeface="Times New Roman" panose="02020603050405020304" pitchFamily="18" charset="0"/>
                <a:cs typeface="Times New Roman" panose="02020603050405020304" pitchFamily="18" charset="0"/>
              </a:rPr>
              <a:t>The</a:t>
            </a:r>
            <a:r>
              <a:rPr kumimoji="0" lang="en-US" sz="3200" b="1" i="0" u="none" strike="noStrike" kern="0" cap="none" spc="0" normalizeH="0" noProof="0" dirty="0" smtClean="0">
                <a:ln>
                  <a:noFill/>
                </a:ln>
                <a:solidFill>
                  <a:prstClr val="black"/>
                </a:solidFill>
                <a:effectLst/>
                <a:uLnTx/>
                <a:uFillTx/>
                <a:latin typeface="Times New Roman" panose="02020603050405020304" pitchFamily="18" charset="0"/>
                <a:cs typeface="Times New Roman" panose="02020603050405020304" pitchFamily="18" charset="0"/>
              </a:rPr>
              <a:t> role of culture</a:t>
            </a:r>
          </a:p>
          <a:p>
            <a:pPr marL="457200" marR="0" lvl="0" indent="-4572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1" i="0" u="none" strike="noStrike" kern="0" cap="none" spc="0" normalizeH="0" baseline="0" noProof="0" dirty="0" smtClean="0">
              <a:ln>
                <a:noFill/>
              </a:ln>
              <a:solidFill>
                <a:prstClr val="black"/>
              </a:solidFill>
              <a:effectLst/>
              <a:uLnTx/>
              <a:uFillTx/>
              <a:latin typeface="Times New Roman" panose="02020603050405020304" pitchFamily="18" charset="0"/>
              <a:cs typeface="Times New Roman" panose="02020603050405020304" pitchFamily="18" charset="0"/>
            </a:endParaRPr>
          </a:p>
          <a:p>
            <a:pPr marL="0" marR="0" lvl="0" indent="0" algn="just" defTabSz="914400" eaLnBrk="1" fontAlgn="auto" latinLnBrk="0" hangingPunct="1">
              <a:lnSpc>
                <a:spcPct val="100000"/>
              </a:lnSpc>
              <a:spcBef>
                <a:spcPts val="0"/>
              </a:spcBef>
              <a:spcAft>
                <a:spcPts val="0"/>
              </a:spcAft>
              <a:buClrTx/>
              <a:buSzTx/>
              <a:buFontTx/>
              <a:buNone/>
              <a:tabLst/>
              <a:defRPr/>
            </a:pPr>
            <a:endParaRPr kumimoji="0" lang="en-US" sz="1200" b="1" i="0" u="none" strike="noStrike" kern="0" cap="none" spc="0" normalizeH="0" baseline="0" noProof="0" dirty="0" smtClean="0">
              <a:ln>
                <a:noFill/>
              </a:ln>
              <a:solidFill>
                <a:prstClr val="black"/>
              </a:solidFill>
              <a:effectLst/>
              <a:uLnTx/>
              <a:uFillTx/>
              <a:latin typeface="Times New Roman" panose="02020603050405020304" pitchFamily="18" charset="0"/>
              <a:cs typeface="Times New Roman" panose="02020603050405020304" pitchFamily="18" charset="0"/>
            </a:endParaRPr>
          </a:p>
        </p:txBody>
      </p:sp>
      <p:cxnSp>
        <p:nvCxnSpPr>
          <p:cNvPr id="4" name="Straight Connector 3"/>
          <p:cNvCxnSpPr/>
          <p:nvPr/>
        </p:nvCxnSpPr>
        <p:spPr>
          <a:xfrm>
            <a:off x="1309036" y="673768"/>
            <a:ext cx="10058400" cy="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p:cNvCxnSpPr/>
          <p:nvPr/>
        </p:nvCxnSpPr>
        <p:spPr>
          <a:xfrm>
            <a:off x="1309036" y="1780674"/>
            <a:ext cx="10058400" cy="9625"/>
          </a:xfrm>
          <a:prstGeom prst="line">
            <a:avLst/>
          </a:prstGeom>
        </p:spPr>
        <p:style>
          <a:lnRef idx="3">
            <a:schemeClr val="dk1"/>
          </a:lnRef>
          <a:fillRef idx="0">
            <a:schemeClr val="dk1"/>
          </a:fillRef>
          <a:effectRef idx="2">
            <a:schemeClr val="dk1"/>
          </a:effectRef>
          <a:fontRef idx="minor">
            <a:schemeClr val="tx1"/>
          </a:fontRef>
        </p:style>
      </p:cxnSp>
      <p:cxnSp>
        <p:nvCxnSpPr>
          <p:cNvPr id="8" name="Straight Connector 7"/>
          <p:cNvCxnSpPr/>
          <p:nvPr/>
        </p:nvCxnSpPr>
        <p:spPr>
          <a:xfrm flipV="1">
            <a:off x="1309036" y="6333423"/>
            <a:ext cx="10058400" cy="9625"/>
          </a:xfrm>
          <a:prstGeom prst="line">
            <a:avLst/>
          </a:prstGeom>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0565268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64657" y="672151"/>
            <a:ext cx="10058400" cy="5047536"/>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100" b="1" i="0" u="none" strike="noStrike" kern="0" cap="none" spc="0" normalizeH="0" baseline="0" noProof="0" dirty="0" smtClean="0">
              <a:ln>
                <a:noFill/>
              </a:ln>
              <a:solidFill>
                <a:prstClr val="black"/>
              </a:solidFill>
              <a:effectLst/>
              <a:uLnTx/>
              <a:uFillTx/>
              <a:latin typeface="Times New Roman" panose="02020603050405020304" pitchFamily="18" charset="0"/>
              <a:cs typeface="Times New Roman" panose="02020603050405020304" pitchFamily="18" charset="0"/>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smtClean="0">
                <a:ln>
                  <a:noFill/>
                </a:ln>
                <a:solidFill>
                  <a:prstClr val="black"/>
                </a:solidFill>
                <a:effectLst/>
                <a:uLnTx/>
                <a:uFillTx/>
                <a:latin typeface="Times New Roman" panose="02020603050405020304" pitchFamily="18" charset="0"/>
                <a:cs typeface="Times New Roman" panose="02020603050405020304" pitchFamily="18" charset="0"/>
              </a:rPr>
              <a:t>SPACE</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smtClean="0">
              <a:ln>
                <a:noFill/>
              </a:ln>
              <a:solidFill>
                <a:prstClr val="black"/>
              </a:solidFill>
              <a:effectLst/>
              <a:uLnTx/>
              <a:uFillTx/>
              <a:latin typeface="Times New Roman" panose="02020603050405020304" pitchFamily="18" charset="0"/>
              <a:cs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lang="en-US" sz="3200" b="1" kern="0" dirty="0" smtClean="0">
                <a:solidFill>
                  <a:prstClr val="black"/>
                </a:solidFill>
                <a:latin typeface="Times New Roman" panose="02020603050405020304" pitchFamily="18" charset="0"/>
                <a:cs typeface="Times New Roman" panose="02020603050405020304" pitchFamily="18" charset="0"/>
              </a:rPr>
              <a:t>PATHOLOGY</a:t>
            </a:r>
          </a:p>
          <a:p>
            <a:pPr marL="0" marR="0" lvl="0" indent="0" defTabSz="914400" eaLnBrk="1" fontAlgn="auto" latinLnBrk="0" hangingPunct="1">
              <a:lnSpc>
                <a:spcPct val="100000"/>
              </a:lnSpc>
              <a:spcBef>
                <a:spcPts val="0"/>
              </a:spcBef>
              <a:spcAft>
                <a:spcPts val="0"/>
              </a:spcAft>
              <a:buClrTx/>
              <a:buSzTx/>
              <a:buFontTx/>
              <a:buNone/>
              <a:tabLst/>
              <a:defRPr/>
            </a:pPr>
            <a:endParaRPr lang="en-US" sz="1200" b="1" kern="0" dirty="0">
              <a:solidFill>
                <a:prstClr val="black"/>
              </a:solidFill>
              <a:latin typeface="Times New Roman" panose="02020603050405020304" pitchFamily="18" charset="0"/>
              <a:cs typeface="Times New Roman" panose="02020603050405020304" pitchFamily="18" charset="0"/>
            </a:endParaRPr>
          </a:p>
          <a:p>
            <a:pPr marL="457200" marR="0" lvl="0" indent="-4572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3200" b="1" kern="0" dirty="0" smtClean="0">
                <a:solidFill>
                  <a:prstClr val="black"/>
                </a:solidFill>
                <a:latin typeface="Times New Roman" panose="02020603050405020304" pitchFamily="18" charset="0"/>
                <a:cs typeface="Times New Roman" panose="02020603050405020304" pitchFamily="18" charset="0"/>
              </a:rPr>
              <a:t>Agoraphobia &amp; claustrophobia </a:t>
            </a:r>
          </a:p>
          <a:p>
            <a:pPr marL="457200" marR="0" lvl="0" indent="-4572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b="1" kern="0" dirty="0" smtClean="0">
              <a:solidFill>
                <a:prstClr val="black"/>
              </a:solidFill>
              <a:latin typeface="Times New Roman" panose="02020603050405020304" pitchFamily="18" charset="0"/>
              <a:cs typeface="Times New Roman" panose="02020603050405020304" pitchFamily="18" charset="0"/>
            </a:endParaRPr>
          </a:p>
          <a:p>
            <a:pPr marL="457200" marR="0" lvl="0" indent="-4572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3200" b="1" kern="0" dirty="0" err="1" smtClean="0">
                <a:solidFill>
                  <a:prstClr val="black"/>
                </a:solidFill>
                <a:latin typeface="Times New Roman" panose="02020603050405020304" pitchFamily="18" charset="0"/>
                <a:cs typeface="Times New Roman" panose="02020603050405020304" pitchFamily="18" charset="0"/>
              </a:rPr>
              <a:t>Agoraphilia</a:t>
            </a:r>
            <a:endParaRPr lang="en-US" sz="3200" b="1" kern="0" dirty="0" smtClean="0">
              <a:solidFill>
                <a:prstClr val="black"/>
              </a:solidFill>
              <a:latin typeface="Times New Roman" panose="02020603050405020304" pitchFamily="18" charset="0"/>
              <a:cs typeface="Times New Roman" panose="02020603050405020304" pitchFamily="18" charset="0"/>
            </a:endParaRPr>
          </a:p>
          <a:p>
            <a:pPr marL="457200" marR="0" lvl="0" indent="-4572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b="1" kern="0" dirty="0" smtClean="0">
              <a:solidFill>
                <a:prstClr val="black"/>
              </a:solidFill>
              <a:latin typeface="Times New Roman" panose="02020603050405020304" pitchFamily="18" charset="0"/>
              <a:cs typeface="Times New Roman" panose="02020603050405020304" pitchFamily="18" charset="0"/>
            </a:endParaRPr>
          </a:p>
          <a:p>
            <a:pPr marL="457200" marR="0" lvl="0" indent="-4572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3100" b="1" kern="0" dirty="0" smtClean="0">
                <a:solidFill>
                  <a:prstClr val="black"/>
                </a:solidFill>
                <a:latin typeface="Times New Roman" panose="02020603050405020304" pitchFamily="18" charset="0"/>
                <a:cs typeface="Times New Roman" panose="02020603050405020304" pitchFamily="18" charset="0"/>
              </a:rPr>
              <a:t>Difficulties of optimal distance in personality disorders</a:t>
            </a:r>
          </a:p>
          <a:p>
            <a:pPr marL="457200" marR="0" lvl="0" indent="-4572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b="1" kern="0" dirty="0" smtClean="0">
              <a:solidFill>
                <a:prstClr val="black"/>
              </a:solidFill>
              <a:latin typeface="Times New Roman" panose="02020603050405020304" pitchFamily="18" charset="0"/>
              <a:cs typeface="Times New Roman" panose="02020603050405020304" pitchFamily="18" charset="0"/>
            </a:endParaRPr>
          </a:p>
          <a:p>
            <a:pPr marL="457200" marR="0" lvl="0" indent="-4572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3200" b="1" kern="0" dirty="0" smtClean="0">
                <a:solidFill>
                  <a:prstClr val="black"/>
                </a:solidFill>
                <a:latin typeface="Times New Roman" panose="02020603050405020304" pitchFamily="18" charset="0"/>
                <a:cs typeface="Times New Roman" panose="02020603050405020304" pitchFamily="18" charset="0"/>
              </a:rPr>
              <a:t>Certain marital problems</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smtClean="0">
              <a:ln>
                <a:noFill/>
              </a:ln>
              <a:solidFill>
                <a:prstClr val="black"/>
              </a:solidFill>
              <a:effectLst/>
              <a:uLnTx/>
              <a:uFillTx/>
              <a:latin typeface="Times New Roman" panose="02020603050405020304" pitchFamily="18" charset="0"/>
              <a:cs typeface="Times New Roman" panose="02020603050405020304" pitchFamily="18" charset="0"/>
            </a:endParaRPr>
          </a:p>
        </p:txBody>
      </p:sp>
      <p:cxnSp>
        <p:nvCxnSpPr>
          <p:cNvPr id="4" name="Straight Connector 3"/>
          <p:cNvCxnSpPr/>
          <p:nvPr/>
        </p:nvCxnSpPr>
        <p:spPr>
          <a:xfrm>
            <a:off x="1164657" y="664143"/>
            <a:ext cx="10068025" cy="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p:cNvCxnSpPr/>
          <p:nvPr/>
        </p:nvCxnSpPr>
        <p:spPr>
          <a:xfrm flipV="1">
            <a:off x="1164657" y="1540042"/>
            <a:ext cx="10058400" cy="19252"/>
          </a:xfrm>
          <a:prstGeom prst="line">
            <a:avLst/>
          </a:prstGeom>
        </p:spPr>
        <p:style>
          <a:lnRef idx="3">
            <a:schemeClr val="dk1"/>
          </a:lnRef>
          <a:fillRef idx="0">
            <a:schemeClr val="dk1"/>
          </a:fillRef>
          <a:effectRef idx="2">
            <a:schemeClr val="dk1"/>
          </a:effectRef>
          <a:fontRef idx="minor">
            <a:schemeClr val="tx1"/>
          </a:fontRef>
        </p:style>
      </p:cxnSp>
      <p:cxnSp>
        <p:nvCxnSpPr>
          <p:cNvPr id="8" name="Straight Connector 7"/>
          <p:cNvCxnSpPr/>
          <p:nvPr/>
        </p:nvCxnSpPr>
        <p:spPr>
          <a:xfrm flipV="1">
            <a:off x="1164657" y="5698156"/>
            <a:ext cx="10068025" cy="9625"/>
          </a:xfrm>
          <a:prstGeom prst="line">
            <a:avLst/>
          </a:prstGeom>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7238245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45407" y="749152"/>
            <a:ext cx="10039149" cy="5262979"/>
          </a:xfrm>
          <a:prstGeom prst="rect">
            <a:avLst/>
          </a:prstGeom>
        </p:spPr>
        <p:txBody>
          <a:bodyPr wrap="square">
            <a:spAutoFit/>
          </a:bodyPr>
          <a:lstStyle/>
          <a:p>
            <a:pPr lvl="0" algn="ctr"/>
            <a:r>
              <a:rPr lang="en-US" sz="4000" b="1" dirty="0" smtClean="0">
                <a:solidFill>
                  <a:prstClr val="black"/>
                </a:solidFill>
                <a:latin typeface="Times New Roman" panose="02020603050405020304" pitchFamily="18" charset="0"/>
                <a:cs typeface="Times New Roman" panose="02020603050405020304" pitchFamily="18" charset="0"/>
              </a:rPr>
              <a:t>SPACE</a:t>
            </a:r>
          </a:p>
          <a:p>
            <a:pPr lvl="0"/>
            <a:endParaRPr lang="en-US" sz="3200" b="1" dirty="0">
              <a:solidFill>
                <a:prstClr val="black"/>
              </a:solidFill>
              <a:latin typeface="Times New Roman" panose="02020603050405020304" pitchFamily="18" charset="0"/>
              <a:cs typeface="Times New Roman" panose="02020603050405020304" pitchFamily="18" charset="0"/>
            </a:endParaRPr>
          </a:p>
          <a:p>
            <a:pPr lvl="0"/>
            <a:r>
              <a:rPr lang="en-US" sz="3200" b="1" dirty="0" smtClean="0">
                <a:solidFill>
                  <a:prstClr val="black"/>
                </a:solidFill>
                <a:latin typeface="Times New Roman" panose="02020603050405020304" pitchFamily="18" charset="0"/>
                <a:cs typeface="Times New Roman" panose="02020603050405020304" pitchFamily="18" charset="0"/>
              </a:rPr>
              <a:t>TECHNIQUE</a:t>
            </a:r>
          </a:p>
          <a:p>
            <a:pPr lvl="0"/>
            <a:endParaRPr lang="en-US" sz="1200" b="1" dirty="0">
              <a:solidFill>
                <a:prstClr val="black"/>
              </a:solidFill>
              <a:latin typeface="Times New Roman" panose="02020603050405020304" pitchFamily="18" charset="0"/>
              <a:cs typeface="Times New Roman" panose="02020603050405020304" pitchFamily="18" charset="0"/>
            </a:endParaRPr>
          </a:p>
          <a:p>
            <a:pPr marL="457200" lvl="0" indent="-457200">
              <a:buFont typeface="Arial" panose="020B0604020202020204" pitchFamily="34" charset="0"/>
              <a:buChar char="•"/>
            </a:pPr>
            <a:r>
              <a:rPr lang="en-US" sz="3200" b="1" dirty="0" smtClean="0">
                <a:solidFill>
                  <a:prstClr val="black"/>
                </a:solidFill>
                <a:latin typeface="Times New Roman" panose="02020603050405020304" pitchFamily="18" charset="0"/>
                <a:cs typeface="Times New Roman" panose="02020603050405020304" pitchFamily="18" charset="0"/>
              </a:rPr>
              <a:t>Clinical space and its holding function</a:t>
            </a:r>
          </a:p>
          <a:p>
            <a:pPr marL="457200" lvl="0" indent="-457200">
              <a:buFont typeface="Arial" panose="020B0604020202020204" pitchFamily="34" charset="0"/>
              <a:buChar char="•"/>
            </a:pPr>
            <a:endParaRPr lang="en-US" sz="1200" b="1" dirty="0" smtClean="0">
              <a:solidFill>
                <a:prstClr val="black"/>
              </a:solidFill>
              <a:latin typeface="Times New Roman" panose="02020603050405020304" pitchFamily="18" charset="0"/>
              <a:cs typeface="Times New Roman" panose="02020603050405020304" pitchFamily="18" charset="0"/>
            </a:endParaRPr>
          </a:p>
          <a:p>
            <a:pPr marL="457200" lvl="0" indent="-457200">
              <a:buFont typeface="Arial" panose="020B0604020202020204" pitchFamily="34" charset="0"/>
              <a:buChar char="•"/>
            </a:pPr>
            <a:r>
              <a:rPr lang="en-US" sz="3200" b="1" dirty="0" smtClean="0">
                <a:solidFill>
                  <a:prstClr val="black"/>
                </a:solidFill>
                <a:latin typeface="Times New Roman" panose="02020603050405020304" pitchFamily="18" charset="0"/>
                <a:cs typeface="Times New Roman" panose="02020603050405020304" pitchFamily="18" charset="0"/>
              </a:rPr>
              <a:t>Adequate distance in the initial interview</a:t>
            </a:r>
          </a:p>
          <a:p>
            <a:pPr marL="457200" lvl="0" indent="-457200">
              <a:buFont typeface="Arial" panose="020B0604020202020204" pitchFamily="34" charset="0"/>
              <a:buChar char="•"/>
            </a:pPr>
            <a:endParaRPr lang="en-US" sz="1200" b="1" dirty="0" smtClean="0">
              <a:solidFill>
                <a:prstClr val="black"/>
              </a:solidFill>
              <a:latin typeface="Times New Roman" panose="02020603050405020304" pitchFamily="18" charset="0"/>
              <a:cs typeface="Times New Roman" panose="02020603050405020304" pitchFamily="18" charset="0"/>
            </a:endParaRPr>
          </a:p>
          <a:p>
            <a:pPr marL="457200" lvl="0" indent="-457200">
              <a:buFont typeface="Arial" panose="020B0604020202020204" pitchFamily="34" charset="0"/>
              <a:buChar char="•"/>
            </a:pPr>
            <a:r>
              <a:rPr lang="en-US" sz="3200" b="1" dirty="0" smtClean="0">
                <a:solidFill>
                  <a:prstClr val="black"/>
                </a:solidFill>
                <a:latin typeface="Times New Roman" panose="02020603050405020304" pitchFamily="18" charset="0"/>
                <a:cs typeface="Times New Roman" panose="02020603050405020304" pitchFamily="18" charset="0"/>
              </a:rPr>
              <a:t>Increased distance upon beginning to lie down</a:t>
            </a:r>
          </a:p>
          <a:p>
            <a:pPr marL="457200" lvl="0" indent="-457200">
              <a:buFont typeface="Arial" panose="020B0604020202020204" pitchFamily="34" charset="0"/>
              <a:buChar char="•"/>
            </a:pPr>
            <a:endParaRPr lang="en-US" sz="1200" b="1" dirty="0" smtClean="0">
              <a:solidFill>
                <a:prstClr val="black"/>
              </a:solidFill>
              <a:latin typeface="Times New Roman" panose="02020603050405020304" pitchFamily="18" charset="0"/>
              <a:cs typeface="Times New Roman" panose="02020603050405020304" pitchFamily="18" charset="0"/>
            </a:endParaRPr>
          </a:p>
          <a:p>
            <a:pPr marL="457200" lvl="0" indent="-457200">
              <a:buFont typeface="Arial" panose="020B0604020202020204" pitchFamily="34" charset="0"/>
              <a:buChar char="•"/>
            </a:pPr>
            <a:r>
              <a:rPr lang="en-US" sz="3200" b="1" dirty="0" smtClean="0">
                <a:solidFill>
                  <a:prstClr val="black"/>
                </a:solidFill>
                <a:latin typeface="Times New Roman" panose="02020603050405020304" pitchFamily="18" charset="0"/>
                <a:cs typeface="Times New Roman" panose="02020603050405020304" pitchFamily="18" charset="0"/>
              </a:rPr>
              <a:t>Treatment breaks</a:t>
            </a:r>
          </a:p>
          <a:p>
            <a:pPr marL="457200" lvl="0" indent="-457200">
              <a:buFont typeface="Arial" panose="020B0604020202020204" pitchFamily="34" charset="0"/>
              <a:buChar char="•"/>
            </a:pPr>
            <a:endParaRPr lang="en-US" sz="1200" b="1" dirty="0" smtClean="0">
              <a:solidFill>
                <a:prstClr val="black"/>
              </a:solidFill>
              <a:latin typeface="Times New Roman" panose="02020603050405020304" pitchFamily="18" charset="0"/>
              <a:cs typeface="Times New Roman" panose="02020603050405020304" pitchFamily="18" charset="0"/>
            </a:endParaRPr>
          </a:p>
          <a:p>
            <a:pPr marL="457200" lvl="0" indent="-457200">
              <a:buFont typeface="Arial" panose="020B0604020202020204" pitchFamily="34" charset="0"/>
              <a:buChar char="•"/>
            </a:pPr>
            <a:r>
              <a:rPr lang="en-US" sz="3200" b="1" dirty="0" smtClean="0">
                <a:solidFill>
                  <a:prstClr val="black"/>
                </a:solidFill>
                <a:latin typeface="Times New Roman" panose="02020603050405020304" pitchFamily="18" charset="0"/>
                <a:cs typeface="Times New Roman" panose="02020603050405020304" pitchFamily="18" charset="0"/>
              </a:rPr>
              <a:t>Accidental encounters with the patient</a:t>
            </a:r>
            <a:endParaRPr lang="en-US" sz="3200" b="1" dirty="0">
              <a:solidFill>
                <a:prstClr val="black"/>
              </a:solidFill>
              <a:latin typeface="Times New Roman" panose="02020603050405020304" pitchFamily="18" charset="0"/>
              <a:cs typeface="Times New Roman" panose="02020603050405020304" pitchFamily="18" charset="0"/>
            </a:endParaRPr>
          </a:p>
          <a:p>
            <a:pPr lvl="0"/>
            <a:endParaRPr lang="en-US" sz="1200" b="1" dirty="0">
              <a:solidFill>
                <a:prstClr val="black"/>
              </a:solidFill>
              <a:latin typeface="Times New Roman" panose="02020603050405020304" pitchFamily="18" charset="0"/>
              <a:cs typeface="Times New Roman" panose="02020603050405020304" pitchFamily="18" charset="0"/>
            </a:endParaRPr>
          </a:p>
        </p:txBody>
      </p:sp>
      <p:cxnSp>
        <p:nvCxnSpPr>
          <p:cNvPr id="4" name="Straight Connector 3"/>
          <p:cNvCxnSpPr/>
          <p:nvPr/>
        </p:nvCxnSpPr>
        <p:spPr>
          <a:xfrm flipV="1">
            <a:off x="1135781" y="741145"/>
            <a:ext cx="10048775" cy="9626"/>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p:cNvCxnSpPr/>
          <p:nvPr/>
        </p:nvCxnSpPr>
        <p:spPr>
          <a:xfrm flipV="1">
            <a:off x="1145407" y="1520791"/>
            <a:ext cx="10048775" cy="28876"/>
          </a:xfrm>
          <a:prstGeom prst="line">
            <a:avLst/>
          </a:prstGeom>
        </p:spPr>
        <p:style>
          <a:lnRef idx="3">
            <a:schemeClr val="dk1"/>
          </a:lnRef>
          <a:fillRef idx="0">
            <a:schemeClr val="dk1"/>
          </a:fillRef>
          <a:effectRef idx="2">
            <a:schemeClr val="dk1"/>
          </a:effectRef>
          <a:fontRef idx="minor">
            <a:schemeClr val="tx1"/>
          </a:fontRef>
        </p:style>
      </p:cxnSp>
      <p:cxnSp>
        <p:nvCxnSpPr>
          <p:cNvPr id="8" name="Straight Connector 7"/>
          <p:cNvCxnSpPr/>
          <p:nvPr/>
        </p:nvCxnSpPr>
        <p:spPr>
          <a:xfrm flipV="1">
            <a:off x="1135781" y="6006164"/>
            <a:ext cx="10058401" cy="9625"/>
          </a:xfrm>
          <a:prstGeom prst="line">
            <a:avLst/>
          </a:prstGeom>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6564415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47</TotalTime>
  <Words>158</Words>
  <Application>Microsoft Office PowerPoint</Application>
  <PresentationFormat>Widescreen</PresentationFormat>
  <Paragraphs>58</Paragraphs>
  <Slides>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Calibri</vt:lpstr>
      <vt:lpstr>Calibri Light</vt:lpstr>
      <vt:lpstr>Times New Roman</vt:lpstr>
      <vt:lpstr>Office Theme</vt:lpstr>
      <vt:lpstr>   SPACE: DEVELOPMENT, PATHOLOGY, TECHNIQUE   Salman Akhtar  Professor of Psychiatry Sidney Kimmel Medical College of the Thomas Jefferson University, Training and Supervising Analyst  Psychoanalytic Center of Philadelphia </vt:lpstr>
      <vt:lpstr>PowerPoint Presentation</vt:lpstr>
      <vt:lpstr>PowerPoint Presentation</vt:lpstr>
      <vt:lpstr>PowerPoint Presentation</vt:lpstr>
      <vt:lpstr>PowerPoint Presentation</vt:lpstr>
      <vt:lpstr>PowerPoint Presentation</vt:lpstr>
    </vt:vector>
  </TitlesOfParts>
  <Company>Thomas Jefferson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SPACE: DEVELOPMENT, PATHOLOGY, TECHNIQUE   Salman Akhtar  Professor of Psychiatry Sidney Kimmel Medical College of the Thomas Jefferson University, Training and Supervising Analyst  Psychoanalytic Center of Philadelphia</dc:title>
  <dc:creator>Salman Akhtar</dc:creator>
  <cp:lastModifiedBy>Jan Wright</cp:lastModifiedBy>
  <cp:revision>7</cp:revision>
  <cp:lastPrinted>2019-08-26T15:55:58Z</cp:lastPrinted>
  <dcterms:created xsi:type="dcterms:W3CDTF">2019-08-26T14:09:36Z</dcterms:created>
  <dcterms:modified xsi:type="dcterms:W3CDTF">2019-08-26T15:57:23Z</dcterms:modified>
</cp:coreProperties>
</file>