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F06D7D-F0C7-463B-BBB6-71FA01DD955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196630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06D7D-F0C7-463B-BBB6-71FA01DD955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310345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1F06D7D-F0C7-463B-BBB6-71FA01DD955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3077153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F06D7D-F0C7-463B-BBB6-71FA01DD955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561613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F06D7D-F0C7-463B-BBB6-71FA01DD955F}"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187825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F06D7D-F0C7-463B-BBB6-71FA01DD955F}"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1277431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06D7D-F0C7-463B-BBB6-71FA01DD955F}"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3554776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F06D7D-F0C7-463B-BBB6-71FA01DD955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411892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F06D7D-F0C7-463B-BBB6-71FA01DD955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3008507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06D7D-F0C7-463B-BBB6-71FA01DD955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3525873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06D7D-F0C7-463B-BBB6-71FA01DD955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BE933D-A348-484C-9AF0-6F8A76F333B1}" type="slidenum">
              <a:rPr lang="en-US" smtClean="0"/>
              <a:t>‹#›</a:t>
            </a:fld>
            <a:endParaRPr lang="en-US"/>
          </a:p>
        </p:txBody>
      </p:sp>
    </p:spTree>
    <p:extLst>
      <p:ext uri="{BB962C8B-B14F-4D97-AF65-F5344CB8AC3E}">
        <p14:creationId xmlns:p14="http://schemas.microsoft.com/office/powerpoint/2010/main" val="85696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06D7D-F0C7-463B-BBB6-71FA01DD955F}" type="datetimeFigureOut">
              <a:rPr lang="en-US" smtClean="0"/>
              <a:t>8/26/2019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E933D-A348-484C-9AF0-6F8A76F333B1}" type="slidenum">
              <a:rPr lang="en-US" smtClean="0"/>
              <a:t>‹#›</a:t>
            </a:fld>
            <a:endParaRPr lang="en-US"/>
          </a:p>
        </p:txBody>
      </p:sp>
    </p:spTree>
    <p:extLst>
      <p:ext uri="{BB962C8B-B14F-4D97-AF65-F5344CB8AC3E}">
        <p14:creationId xmlns:p14="http://schemas.microsoft.com/office/powerpoint/2010/main" val="1293004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68404" y="650080"/>
            <a:ext cx="10077651" cy="5663089"/>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p>
          <a:p>
            <a:pPr lvl="0" algn="ctr"/>
            <a:r>
              <a:rPr lang="en-US" sz="2400" b="1" dirty="0" smtClean="0">
                <a:solidFill>
                  <a:prstClr val="black"/>
                </a:solidFill>
                <a:latin typeface="Times New Roman" panose="02020603050405020304" pitchFamily="18" charset="0"/>
                <a:cs typeface="Times New Roman" panose="02020603050405020304" pitchFamily="18" charset="0"/>
              </a:rPr>
              <a:t>DEVELOPMENT, PATHOLOGY, AND TECHNIQUE</a:t>
            </a:r>
            <a:endParaRPr lang="en-US" sz="2400" b="1" dirty="0">
              <a:solidFill>
                <a:prstClr val="black"/>
              </a:solidFill>
              <a:latin typeface="Times New Roman" panose="02020603050405020304" pitchFamily="18" charset="0"/>
              <a:cs typeface="Times New Roman" panose="02020603050405020304" pitchFamily="18" charset="0"/>
            </a:endParaRPr>
          </a:p>
          <a:p>
            <a:pPr lvl="0"/>
            <a:endParaRPr lang="en-US" sz="1200" b="1" dirty="0" smtClean="0">
              <a:solidFill>
                <a:prstClr val="black"/>
              </a:solidFill>
              <a:latin typeface="Times New Roman" panose="02020603050405020304" pitchFamily="18" charset="0"/>
              <a:cs typeface="Times New Roman" panose="02020603050405020304" pitchFamily="18" charset="0"/>
            </a:endParaRPr>
          </a:p>
          <a:p>
            <a:pPr lvl="0"/>
            <a:endParaRPr lang="en-US" sz="1200" b="1" dirty="0" smtClean="0">
              <a:solidFill>
                <a:prstClr val="black"/>
              </a:solidFill>
              <a:latin typeface="Times New Roman" panose="02020603050405020304" pitchFamily="18" charset="0"/>
              <a:cs typeface="Times New Roman" panose="02020603050405020304" pitchFamily="18" charset="0"/>
            </a:endParaRPr>
          </a:p>
          <a:p>
            <a:pPr lvl="0"/>
            <a:endParaRPr lang="en-US" sz="1200" b="1" dirty="0">
              <a:solidFill>
                <a:prstClr val="black"/>
              </a:solidFill>
              <a:latin typeface="Times New Roman" panose="02020603050405020304" pitchFamily="18" charset="0"/>
              <a:cs typeface="Times New Roman" panose="02020603050405020304" pitchFamily="18" charset="0"/>
            </a:endParaRPr>
          </a:p>
          <a:p>
            <a:pPr lvl="0"/>
            <a:endParaRPr lang="en-US" sz="1200" b="1" dirty="0">
              <a:solidFill>
                <a:prstClr val="black"/>
              </a:solidFill>
              <a:latin typeface="Times New Roman" panose="02020603050405020304" pitchFamily="18" charset="0"/>
              <a:cs typeface="Times New Roman" panose="02020603050405020304" pitchFamily="18" charset="0"/>
            </a:endParaRPr>
          </a:p>
          <a:p>
            <a:pPr lvl="0" algn="ctr"/>
            <a:r>
              <a:rPr lang="en-US" sz="3200" b="1" dirty="0" smtClean="0">
                <a:solidFill>
                  <a:prstClr val="black"/>
                </a:solidFill>
                <a:latin typeface="Times New Roman" panose="02020603050405020304" pitchFamily="18" charset="0"/>
                <a:cs typeface="Times New Roman" panose="02020603050405020304" pitchFamily="18" charset="0"/>
              </a:rPr>
              <a:t> </a:t>
            </a:r>
            <a:r>
              <a:rPr lang="en-US" sz="4000" b="1" dirty="0">
                <a:solidFill>
                  <a:prstClr val="black"/>
                </a:solidFill>
                <a:latin typeface="Times New Roman" panose="02020603050405020304" pitchFamily="18" charset="0"/>
                <a:cs typeface="Times New Roman" panose="02020603050405020304" pitchFamily="18" charset="0"/>
              </a:rPr>
              <a:t>Salman Akhtar</a:t>
            </a:r>
          </a:p>
          <a:p>
            <a:pPr lvl="0" algn="ctr"/>
            <a:endParaRPr lang="en-US" b="1" dirty="0">
              <a:solidFill>
                <a:prstClr val="black"/>
              </a:solidFill>
              <a:latin typeface="Times New Roman" panose="02020603050405020304" pitchFamily="18" charset="0"/>
              <a:cs typeface="Times New Roman" panose="02020603050405020304" pitchFamily="18" charset="0"/>
            </a:endParaRPr>
          </a:p>
          <a:p>
            <a:pPr lvl="0" algn="ctr"/>
            <a:r>
              <a:rPr lang="en-US" sz="3000" b="1" i="1" dirty="0">
                <a:solidFill>
                  <a:prstClr val="black"/>
                </a:solidFill>
                <a:latin typeface="Times New Roman" panose="02020603050405020304" pitchFamily="18" charset="0"/>
                <a:cs typeface="Times New Roman" panose="02020603050405020304" pitchFamily="18" charset="0"/>
              </a:rPr>
              <a:t>Professor of Psychiatry</a:t>
            </a:r>
          </a:p>
          <a:p>
            <a:pPr lvl="0" algn="ctr"/>
            <a:r>
              <a:rPr lang="en-US" sz="3000" b="1" i="1" dirty="0">
                <a:solidFill>
                  <a:prstClr val="black"/>
                </a:solidFill>
                <a:latin typeface="Times New Roman" panose="02020603050405020304" pitchFamily="18" charset="0"/>
                <a:cs typeface="Times New Roman" panose="02020603050405020304" pitchFamily="18" charset="0"/>
              </a:rPr>
              <a:t>Sidney Kimmel Medical College of the</a:t>
            </a:r>
          </a:p>
          <a:p>
            <a:pPr lvl="0" algn="ctr"/>
            <a:r>
              <a:rPr lang="en-US" sz="3000" b="1" i="1" dirty="0">
                <a:solidFill>
                  <a:prstClr val="black"/>
                </a:solidFill>
                <a:latin typeface="Times New Roman" panose="02020603050405020304" pitchFamily="18" charset="0"/>
                <a:cs typeface="Times New Roman" panose="02020603050405020304" pitchFamily="18" charset="0"/>
              </a:rPr>
              <a:t>Thomas Jefferson University,</a:t>
            </a:r>
          </a:p>
          <a:p>
            <a:pPr lvl="0" algn="ctr"/>
            <a:r>
              <a:rPr lang="en-US" sz="3000" b="1" i="1" dirty="0">
                <a:solidFill>
                  <a:prstClr val="black"/>
                </a:solidFill>
                <a:latin typeface="Times New Roman" panose="02020603050405020304" pitchFamily="18" charset="0"/>
                <a:cs typeface="Times New Roman" panose="02020603050405020304" pitchFamily="18" charset="0"/>
              </a:rPr>
              <a:t>Training and Supervising Analyst </a:t>
            </a:r>
          </a:p>
          <a:p>
            <a:pPr lvl="0" algn="ctr"/>
            <a:r>
              <a:rPr lang="en-US" sz="3000" b="1" i="1" dirty="0">
                <a:solidFill>
                  <a:prstClr val="black"/>
                </a:solidFill>
                <a:latin typeface="Times New Roman" panose="02020603050405020304" pitchFamily="18" charset="0"/>
                <a:cs typeface="Times New Roman" panose="02020603050405020304" pitchFamily="18" charset="0"/>
              </a:rPr>
              <a:t>Psychoanalytic Center of Philadelphia</a:t>
            </a:r>
          </a:p>
          <a:p>
            <a:pPr lvl="0" algn="just"/>
            <a:endParaRPr lang="en-US" b="1" dirty="0">
              <a:solidFill>
                <a:prstClr val="black"/>
              </a:solidFill>
              <a:latin typeface="Times New Roman" panose="02020603050405020304" pitchFamily="18" charset="0"/>
              <a:cs typeface="Times New Roman" panose="02020603050405020304" pitchFamily="18" charset="0"/>
            </a:endParaRPr>
          </a:p>
          <a:p>
            <a:pPr marL="514350" lvl="0" indent="-514350">
              <a:buFont typeface="Arial" panose="020B0604020202020204" pitchFamily="34" charset="0"/>
              <a:buChar char="•"/>
            </a:pPr>
            <a:endParaRPr lang="en-US" sz="1200" b="1" dirty="0">
              <a:solidFill>
                <a:prstClr val="black"/>
              </a:solidFill>
              <a:latin typeface="Times New Roman" panose="02020603050405020304" pitchFamily="18" charset="0"/>
              <a:cs typeface="Times New Roman" panose="02020603050405020304" pitchFamily="18" charset="0"/>
            </a:endParaRPr>
          </a:p>
        </p:txBody>
      </p:sp>
      <p:cxnSp>
        <p:nvCxnSpPr>
          <p:cNvPr id="7" name="Straight Connector 6"/>
          <p:cNvCxnSpPr/>
          <p:nvPr/>
        </p:nvCxnSpPr>
        <p:spPr>
          <a:xfrm flipV="1">
            <a:off x="1049154" y="635267"/>
            <a:ext cx="10096901" cy="19251"/>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flipV="1">
            <a:off x="1049154" y="2213811"/>
            <a:ext cx="10096901" cy="38501"/>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049154" y="6256421"/>
            <a:ext cx="10096901" cy="962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78831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404" y="887594"/>
            <a:ext cx="10164278" cy="4616648"/>
          </a:xfrm>
          <a:prstGeom prst="rect">
            <a:avLst/>
          </a:prstGeom>
        </p:spPr>
        <p:txBody>
          <a:bodyPr wrap="square">
            <a:spAutoFit/>
          </a:bodyPr>
          <a:lstStyle/>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endParaRPr lang="en-US" sz="4000" b="1" dirty="0">
              <a:solidFill>
                <a:prstClr val="black"/>
              </a:solidFill>
              <a:latin typeface="Times New Roman" panose="02020603050405020304" pitchFamily="18" charset="0"/>
              <a:cs typeface="Times New Roman" panose="02020603050405020304" pitchFamily="18" charset="0"/>
            </a:endParaRPr>
          </a:p>
          <a:p>
            <a:pPr lvl="0" algn="ctr"/>
            <a:endParaRPr lang="en-US" b="1" dirty="0">
              <a:solidFill>
                <a:prstClr val="black"/>
              </a:solidFill>
              <a:latin typeface="Times New Roman" panose="02020603050405020304" pitchFamily="18" charset="0"/>
              <a:cs typeface="Times New Roman" panose="02020603050405020304" pitchFamily="18" charset="0"/>
            </a:endParaRPr>
          </a:p>
          <a:p>
            <a:pPr lvl="0"/>
            <a:r>
              <a:rPr lang="en-US" sz="3200" b="1" dirty="0" smtClean="0">
                <a:solidFill>
                  <a:prstClr val="black"/>
                </a:solidFill>
                <a:latin typeface="Times New Roman" panose="02020603050405020304" pitchFamily="18" charset="0"/>
                <a:cs typeface="Times New Roman" panose="02020603050405020304" pitchFamily="18" charset="0"/>
              </a:rPr>
              <a:t>A fire becomes, not less, but more truly a fire as it burns faster.  It’s the being consumed that pushes back the darkness, illumines whatever there is of good in our days and nights.  It is weren’t brief it wouldn’t be precious.  Let me say it flatly: We are lucky we die, and anyone who pushes away the awareness of death lives but half a life.</a:t>
            </a:r>
          </a:p>
          <a:p>
            <a:pPr lvl="0"/>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r"/>
            <a:r>
              <a:rPr lang="en-US" sz="3200" b="1" dirty="0" smtClean="0">
                <a:solidFill>
                  <a:prstClr val="black"/>
                </a:solidFill>
                <a:latin typeface="Times New Roman" panose="02020603050405020304" pitchFamily="18" charset="0"/>
                <a:cs typeface="Times New Roman" panose="02020603050405020304" pitchFamily="18" charset="0"/>
              </a:rPr>
              <a:t>Allen </a:t>
            </a:r>
            <a:r>
              <a:rPr lang="en-US" sz="3200" b="1" dirty="0" err="1" smtClean="0">
                <a:solidFill>
                  <a:prstClr val="black"/>
                </a:solidFill>
                <a:latin typeface="Times New Roman" panose="02020603050405020304" pitchFamily="18" charset="0"/>
                <a:cs typeface="Times New Roman" panose="02020603050405020304" pitchFamily="18" charset="0"/>
              </a:rPr>
              <a:t>Wheelis</a:t>
            </a:r>
            <a:r>
              <a:rPr lang="en-US" sz="3200" b="1" dirty="0" smtClean="0">
                <a:solidFill>
                  <a:prstClr val="black"/>
                </a:solidFill>
                <a:latin typeface="Times New Roman" panose="02020603050405020304" pitchFamily="18" charset="0"/>
                <a:cs typeface="Times New Roman" panose="02020603050405020304" pitchFamily="18" charset="0"/>
              </a:rPr>
              <a:t>		</a:t>
            </a:r>
            <a:endParaRPr lang="en-US" sz="3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5505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5405" y="579586"/>
            <a:ext cx="10068025" cy="5416868"/>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endParaRPr lang="en-US" sz="4000" b="1" dirty="0">
              <a:solidFill>
                <a:prstClr val="black"/>
              </a:solidFill>
              <a:latin typeface="Times New Roman" panose="02020603050405020304" pitchFamily="18" charset="0"/>
              <a:cs typeface="Times New Roman" panose="02020603050405020304" pitchFamily="18" charset="0"/>
            </a:endParaRPr>
          </a:p>
          <a:p>
            <a:pPr lvl="0" algn="ctr"/>
            <a:endParaRPr lang="en-US" b="1" dirty="0">
              <a:solidFill>
                <a:prstClr val="black"/>
              </a:solidFill>
              <a:latin typeface="Times New Roman" panose="02020603050405020304" pitchFamily="18" charset="0"/>
              <a:cs typeface="Times New Roman" panose="02020603050405020304" pitchFamily="18" charset="0"/>
            </a:endParaRPr>
          </a:p>
          <a:p>
            <a:pPr lvl="0"/>
            <a:endParaRPr lang="en-US" sz="3200" b="1" dirty="0" smtClean="0">
              <a:solidFill>
                <a:prstClr val="black"/>
              </a:solidFill>
              <a:latin typeface="Times New Roman" panose="02020603050405020304" pitchFamily="18" charset="0"/>
              <a:cs typeface="Times New Roman" panose="02020603050405020304" pitchFamily="18" charset="0"/>
            </a:endParaRPr>
          </a:p>
          <a:p>
            <a:pPr lvl="0"/>
            <a:r>
              <a:rPr lang="en-US" sz="3200" b="1" dirty="0" smtClean="0">
                <a:solidFill>
                  <a:prstClr val="black"/>
                </a:solidFill>
                <a:latin typeface="Times New Roman" panose="02020603050405020304" pitchFamily="18" charset="0"/>
                <a:cs typeface="Times New Roman" panose="02020603050405020304" pitchFamily="18" charset="0"/>
              </a:rPr>
              <a:t>DEVELOPMENT</a:t>
            </a:r>
          </a:p>
          <a:p>
            <a:pPr lvl="0"/>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Children’s understanding of death</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Adolescent counterphobic antics</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Late midlife awareness of mortality</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Cultural variety (West vs East)</a:t>
            </a:r>
          </a:p>
          <a:p>
            <a:pPr lvl="0"/>
            <a:endParaRPr lang="en-US" sz="2400" b="1" dirty="0" smtClean="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1183907" y="567891"/>
            <a:ext cx="10048775" cy="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183907" y="1549668"/>
            <a:ext cx="10048775" cy="9625"/>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V="1">
            <a:off x="1183907" y="5948413"/>
            <a:ext cx="10048775" cy="962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3712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7162" y="858718"/>
            <a:ext cx="9846645" cy="5078313"/>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r>
              <a:rPr lang="en-US" sz="3000" b="1" dirty="0" smtClean="0">
                <a:solidFill>
                  <a:prstClr val="black"/>
                </a:solidFill>
                <a:latin typeface="Times New Roman" panose="02020603050405020304" pitchFamily="18" charset="0"/>
                <a:cs typeface="Times New Roman" panose="02020603050405020304" pitchFamily="18" charset="0"/>
              </a:rPr>
              <a:t>PATHOLOGY</a:t>
            </a:r>
          </a:p>
          <a:p>
            <a:pPr lvl="0"/>
            <a:endParaRPr lang="en-US" sz="3000" b="1" dirty="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000" b="1" dirty="0" smtClean="0">
                <a:solidFill>
                  <a:prstClr val="black"/>
                </a:solidFill>
                <a:latin typeface="Times New Roman" panose="02020603050405020304" pitchFamily="18" charset="0"/>
                <a:cs typeface="Times New Roman" panose="02020603050405020304" pitchFamily="18" charset="0"/>
              </a:rPr>
              <a:t>Undue fear of death</a:t>
            </a:r>
          </a:p>
          <a:p>
            <a:pPr marL="457200" lvl="0" indent="-457200">
              <a:buFont typeface="Arial" panose="020B0604020202020204" pitchFamily="34" charset="0"/>
              <a:buChar char="•"/>
            </a:pPr>
            <a:endParaRPr lang="en-US" sz="1200" b="1" dirty="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000" b="1" dirty="0" smtClean="0">
                <a:solidFill>
                  <a:prstClr val="black"/>
                </a:solidFill>
                <a:latin typeface="Times New Roman" panose="02020603050405020304" pitchFamily="18" charset="0"/>
                <a:cs typeface="Times New Roman" panose="02020603050405020304" pitchFamily="18" charset="0"/>
              </a:rPr>
              <a:t>Idealization and courting of death</a:t>
            </a:r>
          </a:p>
          <a:p>
            <a:pPr marL="457200" lvl="0" indent="-457200">
              <a:buFont typeface="Arial" panose="020B0604020202020204" pitchFamily="34" charset="0"/>
              <a:buChar char="•"/>
            </a:pPr>
            <a:endParaRPr lang="en-US" sz="1200" b="1" dirty="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000" b="1" dirty="0" smtClean="0">
                <a:solidFill>
                  <a:prstClr val="black"/>
                </a:solidFill>
                <a:latin typeface="Times New Roman" panose="02020603050405020304" pitchFamily="18" charset="0"/>
                <a:cs typeface="Times New Roman" panose="02020603050405020304" pitchFamily="18" charset="0"/>
              </a:rPr>
              <a:t>Addiction to near-death</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000" b="1" dirty="0" smtClean="0">
                <a:solidFill>
                  <a:prstClr val="black"/>
                </a:solidFill>
                <a:latin typeface="Times New Roman" panose="02020603050405020304" pitchFamily="18" charset="0"/>
                <a:cs typeface="Times New Roman" panose="02020603050405020304" pitchFamily="18" charset="0"/>
              </a:rPr>
              <a:t>Denial of mortality</a:t>
            </a:r>
          </a:p>
          <a:p>
            <a:pPr marL="457200" lvl="0" indent="-457200">
              <a:buFont typeface="Arial" panose="020B0604020202020204" pitchFamily="34" charset="0"/>
              <a:buChar char="•"/>
            </a:pPr>
            <a:endParaRPr lang="en-US" sz="24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357162" y="760396"/>
            <a:ext cx="9827394" cy="9625"/>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357162" y="1876926"/>
            <a:ext cx="9827394" cy="9626"/>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357162" y="5840778"/>
            <a:ext cx="9827394" cy="19251"/>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03514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7537" y="669331"/>
            <a:ext cx="9760018" cy="5109091"/>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smtClean="0">
              <a:solidFill>
                <a:prstClr val="black"/>
              </a:solidFill>
              <a:latin typeface="Times New Roman" panose="02020603050405020304" pitchFamily="18" charset="0"/>
              <a:cs typeface="Times New Roman" panose="02020603050405020304" pitchFamily="18" charset="0"/>
            </a:endParaRPr>
          </a:p>
          <a:p>
            <a:pPr lvl="0"/>
            <a:endParaRPr lang="en-US" sz="1200" b="1" dirty="0" smtClean="0">
              <a:solidFill>
                <a:prstClr val="black"/>
              </a:solidFill>
              <a:latin typeface="Times New Roman" panose="02020603050405020304" pitchFamily="18" charset="0"/>
              <a:cs typeface="Times New Roman" panose="02020603050405020304" pitchFamily="18" charset="0"/>
            </a:endParaRPr>
          </a:p>
          <a:p>
            <a:pPr lvl="0"/>
            <a:r>
              <a:rPr lang="en-US" sz="3200" b="1" dirty="0" smtClean="0">
                <a:solidFill>
                  <a:prstClr val="black"/>
                </a:solidFill>
                <a:latin typeface="Times New Roman" panose="02020603050405020304" pitchFamily="18" charset="0"/>
                <a:cs typeface="Times New Roman" panose="02020603050405020304" pitchFamily="18" charset="0"/>
              </a:rPr>
              <a:t>TECHNIQUE</a:t>
            </a:r>
          </a:p>
          <a:p>
            <a:pPr lvl="0"/>
            <a:endParaRPr lang="en-US" sz="1200" b="1" dirty="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Discerning the patient’s concerns with death</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100" b="1" dirty="0" smtClean="0">
                <a:solidFill>
                  <a:prstClr val="black"/>
                </a:solidFill>
                <a:latin typeface="Times New Roman" panose="02020603050405020304" pitchFamily="18" charset="0"/>
                <a:cs typeface="Times New Roman" panose="02020603050405020304" pitchFamily="18" charset="0"/>
              </a:rPr>
              <a:t>Exploring patient’s feelings about his or her mortality</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100" b="1" dirty="0" smtClean="0">
                <a:solidFill>
                  <a:prstClr val="black"/>
                </a:solidFill>
                <a:latin typeface="Times New Roman" panose="02020603050405020304" pitchFamily="18" charset="0"/>
                <a:cs typeface="Times New Roman" panose="02020603050405020304" pitchFamily="18" charset="0"/>
              </a:rPr>
              <a:t>Helping the patient conceive of a ‘good-enough’ death</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Enhancing patient’s control over post-death destiny</a:t>
            </a:r>
            <a:endParaRPr lang="en-US" sz="3200" b="1" dirty="0">
              <a:solidFill>
                <a:prstClr val="black"/>
              </a:solidFill>
              <a:latin typeface="Times New Roman" panose="02020603050405020304" pitchFamily="18" charset="0"/>
              <a:cs typeface="Times New Roman" panose="02020603050405020304" pitchFamily="18" charset="0"/>
            </a:endParaRPr>
          </a:p>
          <a:p>
            <a:pPr marL="514350" lvl="0" indent="-51435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514350" lvl="0" indent="-514350">
              <a:buFont typeface="Arial" panose="020B0604020202020204" pitchFamily="34" charset="0"/>
              <a:buChar char="•"/>
            </a:pPr>
            <a:endParaRPr lang="en-US" sz="12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241659" y="669331"/>
            <a:ext cx="9750392" cy="19251"/>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357163" y="1665171"/>
            <a:ext cx="9634888" cy="19251"/>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5043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7655" y="688581"/>
            <a:ext cx="9846644" cy="4585871"/>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DEATH</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smtClean="0">
              <a:solidFill>
                <a:prstClr val="black"/>
              </a:solidFill>
              <a:latin typeface="Times New Roman" panose="02020603050405020304" pitchFamily="18" charset="0"/>
              <a:cs typeface="Times New Roman" panose="02020603050405020304" pitchFamily="18" charset="0"/>
            </a:endParaRPr>
          </a:p>
          <a:p>
            <a:pPr lvl="0"/>
            <a:endParaRPr lang="en-US" sz="1200" b="1" dirty="0">
              <a:solidFill>
                <a:prstClr val="black"/>
              </a:solidFill>
              <a:latin typeface="Times New Roman" panose="02020603050405020304" pitchFamily="18" charset="0"/>
              <a:cs typeface="Times New Roman" panose="02020603050405020304" pitchFamily="18" charset="0"/>
            </a:endParaRPr>
          </a:p>
          <a:p>
            <a:pPr lvl="0" algn="just"/>
            <a:r>
              <a:rPr lang="en-US" sz="3200" b="1" dirty="0" smtClean="0">
                <a:solidFill>
                  <a:prstClr val="black"/>
                </a:solidFill>
                <a:latin typeface="Times New Roman" panose="02020603050405020304" pitchFamily="18" charset="0"/>
                <a:cs typeface="Times New Roman" panose="02020603050405020304" pitchFamily="18" charset="0"/>
              </a:rPr>
              <a:t>TECHNIQUE (</a:t>
            </a:r>
            <a:r>
              <a:rPr lang="en-US" sz="3200" b="1" dirty="0" err="1" smtClean="0">
                <a:solidFill>
                  <a:prstClr val="black"/>
                </a:solidFill>
                <a:latin typeface="Times New Roman" panose="02020603050405020304" pitchFamily="18" charset="0"/>
                <a:cs typeface="Times New Roman" panose="02020603050405020304" pitchFamily="18" charset="0"/>
              </a:rPr>
              <a:t>cont</a:t>
            </a:r>
            <a:r>
              <a:rPr lang="en-US" sz="3200" b="1" dirty="0" smtClean="0">
                <a:solidFill>
                  <a:prstClr val="black"/>
                </a:solidFill>
                <a:latin typeface="Times New Roman" panose="02020603050405020304" pitchFamily="18" charset="0"/>
                <a:cs typeface="Times New Roman" panose="02020603050405020304" pitchFamily="18" charset="0"/>
              </a:rPr>
              <a:t>)</a:t>
            </a:r>
          </a:p>
          <a:p>
            <a:pPr lvl="0" algn="just"/>
            <a:endParaRPr lang="en-US" sz="1200" b="1" dirty="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Handling normal grief</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Treating of pathological grief</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Managing special situations</a:t>
            </a:r>
          </a:p>
          <a:p>
            <a:pPr lvl="0" algn="just"/>
            <a:r>
              <a:rPr lang="en-US" sz="3200" b="1" dirty="0" smtClean="0">
                <a:solidFill>
                  <a:prstClr val="black"/>
                </a:solidFill>
                <a:latin typeface="Times New Roman" panose="02020603050405020304" pitchFamily="18" charset="0"/>
                <a:cs typeface="Times New Roman" panose="02020603050405020304" pitchFamily="18" charset="0"/>
              </a:rPr>
              <a:t> </a:t>
            </a:r>
            <a:endParaRPr lang="en-US"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097280" y="673768"/>
            <a:ext cx="9837019" cy="9626"/>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087655" y="1722922"/>
            <a:ext cx="9846644"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1087655" y="5265019"/>
            <a:ext cx="9846644" cy="1925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5392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196</Words>
  <Application>Microsoft Office PowerPoint</Application>
  <PresentationFormat>Widescreen</PresentationFormat>
  <Paragraphs>69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Thomas Jefferson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 - PowerPoint Presentation</dc:title>
  <dc:creator>Salman Akhtar</dc:creator>
  <cp:lastModifiedBy>Jan Wright</cp:lastModifiedBy>
  <cp:revision>7</cp:revision>
  <dcterms:created xsi:type="dcterms:W3CDTF">2019-08-26T16:35:29Z</dcterms:created>
  <dcterms:modified xsi:type="dcterms:W3CDTF">2019-08-26T17:27:35Z</dcterms:modified>
</cp:coreProperties>
</file>