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0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13CD0D-ABD8-4A08-8376-31FAFFCE285B}"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4052776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CD0D-ABD8-4A08-8376-31FAFFCE285B}"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2832231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E113CD0D-ABD8-4A08-8376-31FAFFCE285B}"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23853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13CD0D-ABD8-4A08-8376-31FAFFCE285B}"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240435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13CD0D-ABD8-4A08-8376-31FAFFCE285B}" type="datetimeFigureOut">
              <a:rPr lang="en-US" smtClean="0"/>
              <a:t>8/26/2019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2328125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13CD0D-ABD8-4A08-8376-31FAFFCE285B}" type="datetimeFigureOut">
              <a:rPr lang="en-US" smtClean="0"/>
              <a:t>8/26/2019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4108229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3CD0D-ABD8-4A08-8376-31FAFFCE285B}" type="datetimeFigureOut">
              <a:rPr lang="en-US" smtClean="0"/>
              <a:t>8/26/2019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3024018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113CD0D-ABD8-4A08-8376-31FAFFCE285B}"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69821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E113CD0D-ABD8-4A08-8376-31FAFFCE285B}" type="datetimeFigureOut">
              <a:rPr lang="en-US" smtClean="0"/>
              <a:t>8/26/2019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1078159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CD0D-ABD8-4A08-8376-31FAFFCE285B}"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22612234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13CD0D-ABD8-4A08-8376-31FAFFCE285B}" type="datetimeFigureOut">
              <a:rPr lang="en-US" smtClean="0"/>
              <a:t>8/26/2019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899268-28E7-4EC1-B03E-941AD4FDF27B}" type="slidenum">
              <a:rPr lang="en-US" smtClean="0"/>
              <a:t>‹#›</a:t>
            </a:fld>
            <a:endParaRPr lang="en-US"/>
          </a:p>
        </p:txBody>
      </p:sp>
    </p:spTree>
    <p:extLst>
      <p:ext uri="{BB962C8B-B14F-4D97-AF65-F5344CB8AC3E}">
        <p14:creationId xmlns:p14="http://schemas.microsoft.com/office/powerpoint/2010/main" val="3406058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3CD0D-ABD8-4A08-8376-31FAFFCE285B}" type="datetimeFigureOut">
              <a:rPr lang="en-US" smtClean="0"/>
              <a:t>8/26/2019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899268-28E7-4EC1-B03E-941AD4FDF27B}" type="slidenum">
              <a:rPr lang="en-US" smtClean="0"/>
              <a:t>‹#›</a:t>
            </a:fld>
            <a:endParaRPr lang="en-US"/>
          </a:p>
        </p:txBody>
      </p:sp>
    </p:spTree>
    <p:extLst>
      <p:ext uri="{BB962C8B-B14F-4D97-AF65-F5344CB8AC3E}">
        <p14:creationId xmlns:p14="http://schemas.microsoft.com/office/powerpoint/2010/main" val="25314957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6531" y="673647"/>
            <a:ext cx="10116151" cy="5478423"/>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ANIMALS:</a:t>
            </a:r>
          </a:p>
          <a:p>
            <a:pPr lvl="0" algn="ctr"/>
            <a:r>
              <a:rPr lang="en-US" sz="2400" b="1" dirty="0" smtClean="0">
                <a:solidFill>
                  <a:prstClr val="black"/>
                </a:solidFill>
                <a:latin typeface="Times New Roman" panose="02020603050405020304" pitchFamily="18" charset="0"/>
                <a:cs typeface="Times New Roman" panose="02020603050405020304" pitchFamily="18" charset="0"/>
              </a:rPr>
              <a:t>DEVELOPMENT, PATHOLOGY, TECHNIQUE</a:t>
            </a:r>
          </a:p>
          <a:p>
            <a:pPr lvl="0" algn="ctr"/>
            <a:endParaRPr lang="en-US" sz="2400" b="1" dirty="0" smtClean="0">
              <a:solidFill>
                <a:prstClr val="black"/>
              </a:solidFill>
              <a:latin typeface="Times New Roman" panose="02020603050405020304" pitchFamily="18" charset="0"/>
              <a:cs typeface="Times New Roman" panose="02020603050405020304" pitchFamily="18" charset="0"/>
            </a:endParaRPr>
          </a:p>
          <a:p>
            <a:pPr lvl="0" algn="ctr"/>
            <a:endParaRPr lang="en-US" sz="2400" b="1" dirty="0">
              <a:solidFill>
                <a:prstClr val="black"/>
              </a:solidFill>
              <a:latin typeface="Times New Roman" panose="02020603050405020304" pitchFamily="18" charset="0"/>
              <a:cs typeface="Times New Roman" panose="02020603050405020304" pitchFamily="18" charset="0"/>
            </a:endParaRPr>
          </a:p>
          <a:p>
            <a:pPr lvl="0" algn="ctr"/>
            <a:r>
              <a:rPr lang="en-US" sz="4000" b="1" dirty="0">
                <a:solidFill>
                  <a:prstClr val="black"/>
                </a:solidFill>
                <a:latin typeface="Times New Roman" panose="02020603050405020304" pitchFamily="18" charset="0"/>
                <a:cs typeface="Times New Roman" panose="02020603050405020304" pitchFamily="18" charset="0"/>
              </a:rPr>
              <a:t>Salman Akhtar</a:t>
            </a:r>
          </a:p>
          <a:p>
            <a:pPr lvl="0" algn="ctr"/>
            <a:endParaRPr lang="en-US" b="1" dirty="0">
              <a:solidFill>
                <a:prstClr val="black"/>
              </a:solidFill>
              <a:latin typeface="Times New Roman" panose="02020603050405020304" pitchFamily="18" charset="0"/>
              <a:cs typeface="Times New Roman" panose="02020603050405020304" pitchFamily="18" charset="0"/>
            </a:endParaRPr>
          </a:p>
          <a:p>
            <a:pPr lvl="0" algn="ctr"/>
            <a:r>
              <a:rPr lang="en-US" sz="3000" b="1" i="1" dirty="0">
                <a:solidFill>
                  <a:prstClr val="black"/>
                </a:solidFill>
                <a:latin typeface="Times New Roman" panose="02020603050405020304" pitchFamily="18" charset="0"/>
                <a:cs typeface="Times New Roman" panose="02020603050405020304" pitchFamily="18" charset="0"/>
              </a:rPr>
              <a:t>Professor of Psychiatry</a:t>
            </a:r>
          </a:p>
          <a:p>
            <a:pPr lvl="0" algn="ctr"/>
            <a:r>
              <a:rPr lang="en-US" sz="3000" b="1" i="1" dirty="0">
                <a:solidFill>
                  <a:prstClr val="black"/>
                </a:solidFill>
                <a:latin typeface="Times New Roman" panose="02020603050405020304" pitchFamily="18" charset="0"/>
                <a:cs typeface="Times New Roman" panose="02020603050405020304" pitchFamily="18" charset="0"/>
              </a:rPr>
              <a:t>Sidney Kimmel Medical College of the</a:t>
            </a:r>
          </a:p>
          <a:p>
            <a:pPr lvl="0" algn="ctr"/>
            <a:r>
              <a:rPr lang="en-US" sz="3000" b="1" i="1" dirty="0">
                <a:solidFill>
                  <a:prstClr val="black"/>
                </a:solidFill>
                <a:latin typeface="Times New Roman" panose="02020603050405020304" pitchFamily="18" charset="0"/>
                <a:cs typeface="Times New Roman" panose="02020603050405020304" pitchFamily="18" charset="0"/>
              </a:rPr>
              <a:t>Thomas Jefferson University,</a:t>
            </a:r>
          </a:p>
          <a:p>
            <a:pPr lvl="0" algn="ctr"/>
            <a:r>
              <a:rPr lang="en-US" sz="3000" b="1" i="1" dirty="0">
                <a:solidFill>
                  <a:prstClr val="black"/>
                </a:solidFill>
                <a:latin typeface="Times New Roman" panose="02020603050405020304" pitchFamily="18" charset="0"/>
                <a:cs typeface="Times New Roman" panose="02020603050405020304" pitchFamily="18" charset="0"/>
              </a:rPr>
              <a:t>Training and Supervising Analyst </a:t>
            </a:r>
          </a:p>
          <a:p>
            <a:pPr lvl="0" algn="ctr"/>
            <a:r>
              <a:rPr lang="en-US" sz="3000" b="1" i="1" dirty="0">
                <a:solidFill>
                  <a:prstClr val="black"/>
                </a:solidFill>
                <a:latin typeface="Times New Roman" panose="02020603050405020304" pitchFamily="18" charset="0"/>
                <a:cs typeface="Times New Roman" panose="02020603050405020304" pitchFamily="18" charset="0"/>
              </a:rPr>
              <a:t>Psychoanalytic Center of Philadelphia</a:t>
            </a:r>
          </a:p>
          <a:p>
            <a:pPr marL="514350" lvl="0" indent="-514350">
              <a:buFont typeface="Arial" panose="020B0604020202020204" pitchFamily="34" charset="0"/>
              <a:buChar char="•"/>
            </a:pPr>
            <a:endParaRPr lang="en-US" b="1" dirty="0">
              <a:solidFill>
                <a:prstClr val="black"/>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1106905" y="673768"/>
            <a:ext cx="10135402"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V="1">
            <a:off x="1106905" y="2204185"/>
            <a:ext cx="10135402" cy="19251"/>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flipV="1">
            <a:off x="1106905" y="6140918"/>
            <a:ext cx="10135402" cy="1925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27669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87656" y="721203"/>
            <a:ext cx="9846643" cy="5755422"/>
          </a:xfrm>
          <a:prstGeom prst="rect">
            <a:avLst/>
          </a:prstGeom>
        </p:spPr>
        <p:txBody>
          <a:bodyPr wrap="square">
            <a:spAutoFit/>
          </a:bodyPr>
          <a:lstStyle/>
          <a:p>
            <a:pPr lvl="0" algn="ctr"/>
            <a:endParaRPr lang="en-US" sz="40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ANIMALS</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lgn="just"/>
            <a:r>
              <a:rPr lang="en-US" sz="3200" b="1" dirty="0" smtClean="0">
                <a:solidFill>
                  <a:prstClr val="black"/>
                </a:solidFill>
                <a:latin typeface="Times New Roman" panose="02020603050405020304" pitchFamily="18" charset="0"/>
                <a:cs typeface="Times New Roman" panose="02020603050405020304" pitchFamily="18" charset="0"/>
              </a:rPr>
              <a:t>“Children have no scruples over allowing animals to rank as their full equals.  Uninhibited as they are in the avowal of their bodily needs, they no doubt feel themselves more akin to animals than to their elders, who may be a puzzle to them” </a:t>
            </a:r>
          </a:p>
          <a:p>
            <a:pPr lvl="0" algn="just"/>
            <a:r>
              <a:rPr lang="en-US" sz="3200" b="1" dirty="0" smtClean="0">
                <a:solidFill>
                  <a:prstClr val="black"/>
                </a:solidFill>
                <a:latin typeface="Times New Roman" panose="02020603050405020304" pitchFamily="18" charset="0"/>
                <a:cs typeface="Times New Roman" panose="02020603050405020304" pitchFamily="18" charset="0"/>
              </a:rPr>
              <a:t>							Sigmund Freud</a:t>
            </a:r>
          </a:p>
          <a:p>
            <a:pPr lvl="0" algn="just"/>
            <a:endParaRPr lang="en-US" sz="3200" b="1" dirty="0">
              <a:solidFill>
                <a:prstClr val="black"/>
              </a:solidFill>
              <a:latin typeface="Times New Roman" panose="02020603050405020304" pitchFamily="18" charset="0"/>
              <a:cs typeface="Times New Roman" panose="02020603050405020304" pitchFamily="18" charset="0"/>
            </a:endParaRPr>
          </a:p>
          <a:p>
            <a:pPr lvl="0" algn="just"/>
            <a:endParaRPr lang="en-US" sz="32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4589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7656" y="673078"/>
            <a:ext cx="9894770" cy="4832092"/>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ANIMALS</a:t>
            </a: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r>
              <a:rPr lang="en-US" sz="3200" b="1" dirty="0" smtClean="0">
                <a:solidFill>
                  <a:prstClr val="black"/>
                </a:solidFill>
                <a:latin typeface="Times New Roman" panose="02020603050405020304" pitchFamily="18" charset="0"/>
                <a:cs typeface="Times New Roman" panose="02020603050405020304" pitchFamily="18" charset="0"/>
              </a:rPr>
              <a:t>DEVELOPMENT</a:t>
            </a:r>
            <a:endParaRPr lang="en-US" sz="3200" b="1" dirty="0">
              <a:solidFill>
                <a:prstClr val="black"/>
              </a:solidFill>
              <a:latin typeface="Times New Roman" panose="02020603050405020304" pitchFamily="18" charset="0"/>
              <a:cs typeface="Times New Roman" panose="02020603050405020304" pitchFamily="18" charset="0"/>
            </a:endParaRPr>
          </a:p>
          <a:p>
            <a:pPr lvl="0"/>
            <a:endParaRPr lang="en-US" sz="3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Child’s inherent kinship to animals</a:t>
            </a: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Children’s storybooks and nursery </a:t>
            </a:r>
            <a:r>
              <a:rPr lang="en-US" sz="3200" b="1" dirty="0" smtClean="0">
                <a:solidFill>
                  <a:prstClr val="black"/>
                </a:solidFill>
                <a:latin typeface="Times New Roman" panose="02020603050405020304" pitchFamily="18" charset="0"/>
                <a:cs typeface="Times New Roman" panose="02020603050405020304" pitchFamily="18" charset="0"/>
              </a:rPr>
              <a:t>rhymes</a:t>
            </a: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Family pets</a:t>
            </a:r>
            <a:endParaRPr lang="en-US" sz="3200" b="1" dirty="0" smtClean="0">
              <a:solidFill>
                <a:prstClr val="black"/>
              </a:solidFill>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Rural vs urban exposure to </a:t>
            </a:r>
            <a:r>
              <a:rPr lang="en-US" sz="3200" b="1" dirty="0" smtClean="0">
                <a:solidFill>
                  <a:prstClr val="black"/>
                </a:solidFill>
                <a:latin typeface="Times New Roman" panose="02020603050405020304" pitchFamily="18" charset="0"/>
                <a:cs typeface="Times New Roman" panose="02020603050405020304" pitchFamily="18" charset="0"/>
              </a:rPr>
              <a:t>animals</a:t>
            </a:r>
            <a:endParaRPr lang="en-US" sz="3200" b="1" dirty="0" smtClean="0">
              <a:solidFill>
                <a:prstClr val="black"/>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087655" y="683394"/>
            <a:ext cx="9894770" cy="1925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087655" y="1713297"/>
            <a:ext cx="9894770" cy="9625"/>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1087655" y="5467149"/>
            <a:ext cx="9894770"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372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83907" y="750080"/>
            <a:ext cx="9750392" cy="5386090"/>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ANIMALS</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lgn="just"/>
            <a:r>
              <a:rPr lang="en-US" sz="3200" b="1" dirty="0" smtClean="0">
                <a:solidFill>
                  <a:prstClr val="black"/>
                </a:solidFill>
                <a:latin typeface="Times New Roman" panose="02020603050405020304" pitchFamily="18" charset="0"/>
                <a:cs typeface="Times New Roman" panose="02020603050405020304" pitchFamily="18" charset="0"/>
              </a:rPr>
              <a:t>PATHOLOGY</a:t>
            </a:r>
          </a:p>
          <a:p>
            <a:pPr lvl="0" algn="just"/>
            <a:endParaRPr lang="en-US" sz="3200" b="1" dirty="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Delusions &amp; hallucinations</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Lycanthropy</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Culture-bound syndromes</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Sexual perversions including animals</a:t>
            </a:r>
          </a:p>
          <a:p>
            <a:pPr marL="457200" lvl="0" indent="-457200" algn="just">
              <a:buFont typeface="Arial" panose="020B0604020202020204" pitchFamily="34" charset="0"/>
              <a:buChar char="•"/>
            </a:pPr>
            <a:endParaRPr lang="en-US" sz="32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1193533" y="760396"/>
            <a:ext cx="9740766" cy="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a:off x="1193533" y="1751798"/>
            <a:ext cx="9740766" cy="0"/>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1193533" y="6112042"/>
            <a:ext cx="9740766" cy="28876"/>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18565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87655" y="778955"/>
            <a:ext cx="9923646" cy="5386090"/>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ANIMALS</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lgn="just"/>
            <a:r>
              <a:rPr lang="en-US" sz="3200" b="1" dirty="0" smtClean="0">
                <a:solidFill>
                  <a:prstClr val="black"/>
                </a:solidFill>
                <a:latin typeface="Times New Roman" panose="02020603050405020304" pitchFamily="18" charset="0"/>
                <a:cs typeface="Times New Roman" panose="02020603050405020304" pitchFamily="18" charset="0"/>
              </a:rPr>
              <a:t>PATHOLOGY (cont.)</a:t>
            </a:r>
          </a:p>
          <a:p>
            <a:pPr lvl="0" algn="just"/>
            <a:endParaRPr lang="en-US" sz="3200" b="1" dirty="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Involvement of animals in personality disorders</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Obsessions and phobias</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Animal hoarding</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Childhood </a:t>
            </a:r>
            <a:r>
              <a:rPr lang="en-US" sz="3200" b="1" dirty="0" smtClean="0">
                <a:solidFill>
                  <a:prstClr val="black"/>
                </a:solidFill>
                <a:latin typeface="Times New Roman" panose="02020603050405020304" pitchFamily="18" charset="0"/>
                <a:cs typeface="Times New Roman" panose="02020603050405020304" pitchFamily="18" charset="0"/>
              </a:rPr>
              <a:t>psychiatric </a:t>
            </a:r>
            <a:r>
              <a:rPr lang="en-US" sz="3200" b="1" dirty="0" smtClean="0">
                <a:solidFill>
                  <a:prstClr val="black"/>
                </a:solidFill>
                <a:latin typeface="Times New Roman" panose="02020603050405020304" pitchFamily="18" charset="0"/>
                <a:cs typeface="Times New Roman" panose="02020603050405020304" pitchFamily="18" charset="0"/>
              </a:rPr>
              <a:t>disorders</a:t>
            </a:r>
            <a:endParaRPr lang="en-US" sz="3200" b="1" dirty="0">
              <a:solidFill>
                <a:prstClr val="black"/>
              </a:solidFill>
              <a:latin typeface="Times New Roman" panose="02020603050405020304" pitchFamily="18" charset="0"/>
              <a:cs typeface="Times New Roman" panose="02020603050405020304" pitchFamily="18" charset="0"/>
            </a:endParaRPr>
          </a:p>
          <a:p>
            <a:pPr lvl="0" algn="just"/>
            <a:endParaRPr lang="en-US" sz="24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flipV="1">
            <a:off x="1078029" y="779646"/>
            <a:ext cx="9856270" cy="9626"/>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flipV="1">
            <a:off x="1087655" y="1809549"/>
            <a:ext cx="9923646" cy="28877"/>
          </a:xfrm>
          <a:prstGeom prst="line">
            <a:avLst/>
          </a:prstGeom>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1078029" y="6131293"/>
            <a:ext cx="10077651" cy="33752"/>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76691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3158" y="730829"/>
            <a:ext cx="9856270" cy="5386090"/>
          </a:xfrm>
          <a:prstGeom prst="rect">
            <a:avLst/>
          </a:prstGeom>
        </p:spPr>
        <p:txBody>
          <a:bodyPr wrap="square">
            <a:spAutoFit/>
          </a:bodyPr>
          <a:lstStyle/>
          <a:p>
            <a:pPr lvl="0" algn="ctr"/>
            <a:endParaRPr lang="en-US" sz="1200" b="1" dirty="0" smtClean="0">
              <a:solidFill>
                <a:prstClr val="black"/>
              </a:solidFill>
              <a:latin typeface="Times New Roman" panose="02020603050405020304" pitchFamily="18" charset="0"/>
              <a:cs typeface="Times New Roman" panose="02020603050405020304" pitchFamily="18" charset="0"/>
            </a:endParaRPr>
          </a:p>
          <a:p>
            <a:pPr lvl="0" algn="ctr"/>
            <a:r>
              <a:rPr lang="en-US" sz="4000" b="1" dirty="0" smtClean="0">
                <a:solidFill>
                  <a:prstClr val="black"/>
                </a:solidFill>
                <a:latin typeface="Times New Roman" panose="02020603050405020304" pitchFamily="18" charset="0"/>
                <a:cs typeface="Times New Roman" panose="02020603050405020304" pitchFamily="18" charset="0"/>
              </a:rPr>
              <a:t>ANIMALS</a:t>
            </a:r>
            <a:endParaRPr lang="en-US" sz="4000" b="1" dirty="0">
              <a:solidFill>
                <a:prstClr val="black"/>
              </a:solidFill>
              <a:latin typeface="Times New Roman" panose="02020603050405020304" pitchFamily="18" charset="0"/>
              <a:cs typeface="Times New Roman" panose="02020603050405020304" pitchFamily="18" charset="0"/>
            </a:endParaRPr>
          </a:p>
          <a:p>
            <a:pPr lvl="0"/>
            <a:endParaRPr lang="en-US" sz="3200" b="1" dirty="0">
              <a:solidFill>
                <a:prstClr val="black"/>
              </a:solidFill>
              <a:latin typeface="Times New Roman" panose="02020603050405020304" pitchFamily="18" charset="0"/>
              <a:cs typeface="Times New Roman" panose="02020603050405020304" pitchFamily="18" charset="0"/>
            </a:endParaRPr>
          </a:p>
          <a:p>
            <a:pPr lvl="0" algn="just"/>
            <a:r>
              <a:rPr lang="en-US" sz="3200" b="1" dirty="0" smtClean="0">
                <a:solidFill>
                  <a:prstClr val="black"/>
                </a:solidFill>
                <a:latin typeface="Times New Roman" panose="02020603050405020304" pitchFamily="18" charset="0"/>
                <a:cs typeface="Times New Roman" panose="02020603050405020304" pitchFamily="18" charset="0"/>
              </a:rPr>
              <a:t>TREATMENT</a:t>
            </a:r>
          </a:p>
          <a:p>
            <a:pPr lvl="0" algn="just"/>
            <a:endParaRPr lang="en-US" sz="3200" b="1" dirty="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Acquisition of pets during </a:t>
            </a:r>
            <a:r>
              <a:rPr lang="en-US" sz="3200" b="1" dirty="0" smtClean="0">
                <a:solidFill>
                  <a:prstClr val="black"/>
                </a:solidFill>
                <a:latin typeface="Times New Roman" panose="02020603050405020304" pitchFamily="18" charset="0"/>
                <a:cs typeface="Times New Roman" panose="02020603050405020304" pitchFamily="18" charset="0"/>
              </a:rPr>
              <a:t>psychotherapy</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The therapist’s </a:t>
            </a:r>
            <a:r>
              <a:rPr lang="en-US" sz="3200" b="1" dirty="0" smtClean="0">
                <a:solidFill>
                  <a:prstClr val="black"/>
                </a:solidFill>
                <a:latin typeface="Times New Roman" panose="02020603050405020304" pitchFamily="18" charset="0"/>
                <a:cs typeface="Times New Roman" panose="02020603050405020304" pitchFamily="18" charset="0"/>
              </a:rPr>
              <a:t>pets</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Animal </a:t>
            </a:r>
            <a:r>
              <a:rPr lang="en-US" sz="3200" b="1" dirty="0" smtClean="0">
                <a:solidFill>
                  <a:prstClr val="black"/>
                </a:solidFill>
                <a:latin typeface="Times New Roman" panose="02020603050405020304" pitchFamily="18" charset="0"/>
                <a:cs typeface="Times New Roman" panose="02020603050405020304" pitchFamily="18" charset="0"/>
              </a:rPr>
              <a:t>metaphors</a:t>
            </a:r>
          </a:p>
          <a:p>
            <a:pPr marL="457200" lvl="0" indent="-457200" algn="just">
              <a:buFont typeface="Arial" panose="020B0604020202020204" pitchFamily="34" charset="0"/>
              <a:buChar char="•"/>
            </a:pPr>
            <a:endParaRPr lang="en-US" sz="1200" b="1" dirty="0" smtClean="0">
              <a:solidFill>
                <a:prstClr val="black"/>
              </a:solidFill>
              <a:latin typeface="Times New Roman" panose="02020603050405020304" pitchFamily="18" charset="0"/>
              <a:cs typeface="Times New Roman" panose="02020603050405020304" pitchFamily="18" charset="0"/>
            </a:endParaRPr>
          </a:p>
          <a:p>
            <a:pPr marL="457200" lvl="0" indent="-457200" algn="just">
              <a:buFont typeface="Arial" panose="020B0604020202020204" pitchFamily="34" charset="0"/>
              <a:buChar char="•"/>
            </a:pPr>
            <a:r>
              <a:rPr lang="en-US" sz="3200" b="1" dirty="0" smtClean="0">
                <a:solidFill>
                  <a:prstClr val="black"/>
                </a:solidFill>
                <a:latin typeface="Times New Roman" panose="02020603050405020304" pitchFamily="18" charset="0"/>
                <a:cs typeface="Times New Roman" panose="02020603050405020304" pitchFamily="18" charset="0"/>
              </a:rPr>
              <a:t>Pet-therapy (elderly patients, or those with autism)</a:t>
            </a:r>
          </a:p>
          <a:p>
            <a:pPr marL="457200" lvl="0" indent="-457200" algn="just">
              <a:buFont typeface="Arial" panose="020B0604020202020204" pitchFamily="34" charset="0"/>
              <a:buChar char="•"/>
            </a:pPr>
            <a:endParaRPr lang="en-US" sz="3200" b="1" dirty="0">
              <a:solidFill>
                <a:prstClr val="black"/>
              </a:solidFill>
              <a:latin typeface="Times New Roman" panose="02020603050405020304" pitchFamily="18" charset="0"/>
              <a:cs typeface="Times New Roman" panose="02020603050405020304" pitchFamily="18" charset="0"/>
            </a:endParaRPr>
          </a:p>
        </p:txBody>
      </p:sp>
      <p:cxnSp>
        <p:nvCxnSpPr>
          <p:cNvPr id="4" name="Straight Connector 3"/>
          <p:cNvCxnSpPr/>
          <p:nvPr/>
        </p:nvCxnSpPr>
        <p:spPr>
          <a:xfrm>
            <a:off x="1222408" y="712269"/>
            <a:ext cx="9846645" cy="9626"/>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p:cNvCxnSpPr/>
          <p:nvPr/>
        </p:nvCxnSpPr>
        <p:spPr>
          <a:xfrm flipV="1">
            <a:off x="1222408" y="1771048"/>
            <a:ext cx="9827394" cy="1"/>
          </a:xfrm>
          <a:prstGeom prst="line">
            <a:avLst/>
          </a:prstGeom>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1222408" y="6107293"/>
            <a:ext cx="9846645" cy="9626"/>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697892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TotalTime>
  <Words>153</Words>
  <Application>Microsoft Office PowerPoint</Application>
  <PresentationFormat>Widescreen</PresentationFormat>
  <Paragraphs>62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Thomas Jefferson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Animals - PowerPoint Presentation</dc:title>
  <dc:creator>Salman Akhtar</dc:creator>
  <cp:lastModifiedBy>Jan Wright</cp:lastModifiedBy>
  <cp:revision>6</cp:revision>
  <dcterms:created xsi:type="dcterms:W3CDTF">2019-08-26T17:30:09Z</dcterms:created>
  <dcterms:modified xsi:type="dcterms:W3CDTF">2019-08-26T19:34:47Z</dcterms:modified>
</cp:coreProperties>
</file>